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Cooper Hewitt Bold" charset="1" panose="00000000000000000000"/>
      <p:regular r:id="rId14"/>
    </p:embeddedFont>
    <p:embeddedFont>
      <p:font typeface="Canva Sans Bold" charset="1" panose="020B0803030501040103"/>
      <p:regular r:id="rId15"/>
    </p:embeddedFont>
    <p:embeddedFont>
      <p:font typeface="Montserrat" charset="1" panose="00000500000000000000"/>
      <p:regular r:id="rId16"/>
    </p:embeddedFont>
    <p:embeddedFont>
      <p:font typeface="Roca One Bold" charset="1" panose="00000800000000000000"/>
      <p:regular r:id="rId17"/>
    </p:embeddedFont>
    <p:embeddedFont>
      <p:font typeface="Canva Sans" charset="1" panose="020B0503030501040103"/>
      <p:regular r:id="rId18"/>
    </p:embeddedFont>
    <p:embeddedFont>
      <p:font typeface="Montserrat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7155" y="0"/>
                  </a:moveTo>
                  <a:lnTo>
                    <a:pt x="4267571" y="0"/>
                  </a:lnTo>
                  <a:cubicBezTo>
                    <a:pt x="4271523" y="0"/>
                    <a:pt x="4274726" y="3203"/>
                    <a:pt x="4274726" y="7155"/>
                  </a:cubicBezTo>
                  <a:lnTo>
                    <a:pt x="4274726" y="2160312"/>
                  </a:lnTo>
                  <a:cubicBezTo>
                    <a:pt x="4274726" y="2162209"/>
                    <a:pt x="4273972" y="2164029"/>
                    <a:pt x="4272630" y="2165371"/>
                  </a:cubicBezTo>
                  <a:cubicBezTo>
                    <a:pt x="4271289" y="2166713"/>
                    <a:pt x="4269468" y="2167467"/>
                    <a:pt x="4267571" y="2167467"/>
                  </a:cubicBezTo>
                  <a:lnTo>
                    <a:pt x="7155" y="2167467"/>
                  </a:lnTo>
                  <a:cubicBezTo>
                    <a:pt x="5257" y="2167467"/>
                    <a:pt x="3437" y="2166713"/>
                    <a:pt x="2096" y="2165371"/>
                  </a:cubicBezTo>
                  <a:cubicBezTo>
                    <a:pt x="754" y="2164029"/>
                    <a:pt x="0" y="2162209"/>
                    <a:pt x="0" y="2160312"/>
                  </a:cubicBezTo>
                  <a:lnTo>
                    <a:pt x="0" y="7155"/>
                  </a:lnTo>
                  <a:cubicBezTo>
                    <a:pt x="0" y="5257"/>
                    <a:pt x="754" y="3437"/>
                    <a:pt x="2096" y="2096"/>
                  </a:cubicBezTo>
                  <a:cubicBezTo>
                    <a:pt x="3437" y="754"/>
                    <a:pt x="5257" y="0"/>
                    <a:pt x="7155" y="0"/>
                  </a:cubicBezTo>
                  <a:close/>
                </a:path>
              </a:pathLst>
            </a:custGeom>
            <a:solidFill>
              <a:srgbClr val="FFFFFF">
                <a:alpha val="57647"/>
              </a:srgbClr>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814649" y="7920833"/>
            <a:ext cx="10297263" cy="2028128"/>
            <a:chOff x="0" y="0"/>
            <a:chExt cx="2712036" cy="534157"/>
          </a:xfrm>
        </p:grpSpPr>
        <p:sp>
          <p:nvSpPr>
            <p:cNvPr name="Freeform 7" id="7"/>
            <p:cNvSpPr/>
            <p:nvPr/>
          </p:nvSpPr>
          <p:spPr>
            <a:xfrm flipH="false" flipV="false" rot="0">
              <a:off x="0" y="0"/>
              <a:ext cx="2712036" cy="534157"/>
            </a:xfrm>
            <a:custGeom>
              <a:avLst/>
              <a:gdLst/>
              <a:ahLst/>
              <a:cxnLst/>
              <a:rect r="r" b="b" t="t" l="l"/>
              <a:pathLst>
                <a:path h="534157" w="2712036">
                  <a:moveTo>
                    <a:pt x="11278" y="0"/>
                  </a:moveTo>
                  <a:lnTo>
                    <a:pt x="2700759" y="0"/>
                  </a:lnTo>
                  <a:cubicBezTo>
                    <a:pt x="2703750" y="0"/>
                    <a:pt x="2706618" y="1188"/>
                    <a:pt x="2708733" y="3303"/>
                  </a:cubicBezTo>
                  <a:cubicBezTo>
                    <a:pt x="2710848" y="5418"/>
                    <a:pt x="2712036" y="8287"/>
                    <a:pt x="2712036" y="11278"/>
                  </a:cubicBezTo>
                  <a:lnTo>
                    <a:pt x="2712036" y="522880"/>
                  </a:lnTo>
                  <a:cubicBezTo>
                    <a:pt x="2712036" y="525871"/>
                    <a:pt x="2710848" y="528739"/>
                    <a:pt x="2708733" y="530854"/>
                  </a:cubicBezTo>
                  <a:cubicBezTo>
                    <a:pt x="2706618" y="532969"/>
                    <a:pt x="2703750" y="534157"/>
                    <a:pt x="2700759" y="534157"/>
                  </a:cubicBezTo>
                  <a:lnTo>
                    <a:pt x="11278" y="534157"/>
                  </a:lnTo>
                  <a:cubicBezTo>
                    <a:pt x="5049" y="534157"/>
                    <a:pt x="0" y="529108"/>
                    <a:pt x="0" y="522880"/>
                  </a:cubicBezTo>
                  <a:lnTo>
                    <a:pt x="0" y="11278"/>
                  </a:lnTo>
                  <a:cubicBezTo>
                    <a:pt x="0" y="8287"/>
                    <a:pt x="1188" y="5418"/>
                    <a:pt x="3303" y="3303"/>
                  </a:cubicBezTo>
                  <a:cubicBezTo>
                    <a:pt x="5418" y="1188"/>
                    <a:pt x="8287" y="0"/>
                    <a:pt x="11278" y="0"/>
                  </a:cubicBezTo>
                  <a:close/>
                </a:path>
              </a:pathLst>
            </a:custGeom>
            <a:solidFill>
              <a:srgbClr val="80C5B7"/>
            </a:solidFill>
          </p:spPr>
        </p:sp>
        <p:sp>
          <p:nvSpPr>
            <p:cNvPr name="TextBox 8" id="8"/>
            <p:cNvSpPr txBox="true"/>
            <p:nvPr/>
          </p:nvSpPr>
          <p:spPr>
            <a:xfrm>
              <a:off x="0" y="-38100"/>
              <a:ext cx="2712036" cy="57225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424738" y="8090558"/>
            <a:ext cx="1438585" cy="1614738"/>
          </a:xfrm>
          <a:custGeom>
            <a:avLst/>
            <a:gdLst/>
            <a:ahLst/>
            <a:cxnLst/>
            <a:rect r="r" b="b" t="t" l="l"/>
            <a:pathLst>
              <a:path h="1614738" w="1438585">
                <a:moveTo>
                  <a:pt x="0" y="0"/>
                </a:moveTo>
                <a:lnTo>
                  <a:pt x="1438584" y="0"/>
                </a:lnTo>
                <a:lnTo>
                  <a:pt x="1438584" y="1614738"/>
                </a:lnTo>
                <a:lnTo>
                  <a:pt x="0" y="1614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422419" y="8090558"/>
            <a:ext cx="850155" cy="1617942"/>
          </a:xfrm>
          <a:custGeom>
            <a:avLst/>
            <a:gdLst/>
            <a:ahLst/>
            <a:cxnLst/>
            <a:rect r="r" b="b" t="t" l="l"/>
            <a:pathLst>
              <a:path h="1617942" w="850155">
                <a:moveTo>
                  <a:pt x="0" y="0"/>
                </a:moveTo>
                <a:lnTo>
                  <a:pt x="850155" y="0"/>
                </a:lnTo>
                <a:lnTo>
                  <a:pt x="850155" y="1617943"/>
                </a:lnTo>
                <a:lnTo>
                  <a:pt x="0" y="16179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834549" y="8090558"/>
            <a:ext cx="1707896" cy="1614738"/>
          </a:xfrm>
          <a:custGeom>
            <a:avLst/>
            <a:gdLst/>
            <a:ahLst/>
            <a:cxnLst/>
            <a:rect r="r" b="b" t="t" l="l"/>
            <a:pathLst>
              <a:path h="1614738" w="1707896">
                <a:moveTo>
                  <a:pt x="0" y="0"/>
                </a:moveTo>
                <a:lnTo>
                  <a:pt x="1707896" y="0"/>
                </a:lnTo>
                <a:lnTo>
                  <a:pt x="1707896" y="1614738"/>
                </a:lnTo>
                <a:lnTo>
                  <a:pt x="0" y="16147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602500" y="8428798"/>
            <a:ext cx="2263141" cy="1279703"/>
          </a:xfrm>
          <a:custGeom>
            <a:avLst/>
            <a:gdLst/>
            <a:ahLst/>
            <a:cxnLst/>
            <a:rect r="r" b="b" t="t" l="l"/>
            <a:pathLst>
              <a:path h="1279703" w="2263141">
                <a:moveTo>
                  <a:pt x="0" y="0"/>
                </a:moveTo>
                <a:lnTo>
                  <a:pt x="2263141" y="0"/>
                </a:lnTo>
                <a:lnTo>
                  <a:pt x="2263141" y="1279703"/>
                </a:lnTo>
                <a:lnTo>
                  <a:pt x="0" y="12797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true" flipV="false" rot="0">
            <a:off x="0" y="436795"/>
            <a:ext cx="7623935" cy="9850205"/>
          </a:xfrm>
          <a:custGeom>
            <a:avLst/>
            <a:gdLst/>
            <a:ahLst/>
            <a:cxnLst/>
            <a:rect r="r" b="b" t="t" l="l"/>
            <a:pathLst>
              <a:path h="9850205" w="7623935">
                <a:moveTo>
                  <a:pt x="7623935" y="0"/>
                </a:moveTo>
                <a:lnTo>
                  <a:pt x="0" y="0"/>
                </a:lnTo>
                <a:lnTo>
                  <a:pt x="0" y="9850205"/>
                </a:lnTo>
                <a:lnTo>
                  <a:pt x="7623935" y="9850205"/>
                </a:lnTo>
                <a:lnTo>
                  <a:pt x="7623935" y="0"/>
                </a:lnTo>
                <a:close/>
              </a:path>
            </a:pathLst>
          </a:custGeom>
          <a:blipFill>
            <a:blip r:embed="rId11"/>
            <a:stretch>
              <a:fillRect l="0" t="0" r="-19026" b="0"/>
            </a:stretch>
          </a:blipFill>
        </p:spPr>
      </p:sp>
      <p:sp>
        <p:nvSpPr>
          <p:cNvPr name="TextBox 14" id="14"/>
          <p:cNvSpPr txBox="true"/>
          <p:nvPr/>
        </p:nvSpPr>
        <p:spPr>
          <a:xfrm rot="0">
            <a:off x="4635614" y="1295767"/>
            <a:ext cx="9786805" cy="1220705"/>
          </a:xfrm>
          <a:prstGeom prst="rect">
            <a:avLst/>
          </a:prstGeom>
        </p:spPr>
        <p:txBody>
          <a:bodyPr anchor="t" rtlCol="false" tIns="0" lIns="0" bIns="0" rIns="0">
            <a:spAutoFit/>
          </a:bodyPr>
          <a:lstStyle/>
          <a:p>
            <a:pPr algn="l">
              <a:lnSpc>
                <a:spcPts val="7687"/>
              </a:lnSpc>
            </a:pPr>
            <a:r>
              <a:rPr lang="en-US" sz="7611" b="true">
                <a:solidFill>
                  <a:srgbClr val="000000"/>
                </a:solidFill>
                <a:latin typeface="Cooper Hewitt Bold"/>
                <a:ea typeface="Cooper Hewitt Bold"/>
                <a:cs typeface="Cooper Hewitt Bold"/>
                <a:sym typeface="Cooper Hewitt Bold"/>
              </a:rPr>
              <a:t>Vi</a:t>
            </a:r>
            <a:r>
              <a:rPr lang="en-US" sz="7611" b="true">
                <a:solidFill>
                  <a:srgbClr val="000000"/>
                </a:solidFill>
                <a:latin typeface="Cooper Hewitt Bold"/>
                <a:ea typeface="Cooper Hewitt Bold"/>
                <a:cs typeface="Cooper Hewitt Bold"/>
                <a:sym typeface="Cooper Hewitt Bold"/>
              </a:rPr>
              <a:t>rtual Care Assistant</a:t>
            </a:r>
          </a:p>
        </p:txBody>
      </p:sp>
      <p:sp>
        <p:nvSpPr>
          <p:cNvPr name="TextBox 15" id="15"/>
          <p:cNvSpPr txBox="true"/>
          <p:nvPr/>
        </p:nvSpPr>
        <p:spPr>
          <a:xfrm rot="0">
            <a:off x="4783733" y="3528595"/>
            <a:ext cx="3834519" cy="449990"/>
          </a:xfrm>
          <a:prstGeom prst="rect">
            <a:avLst/>
          </a:prstGeom>
        </p:spPr>
        <p:txBody>
          <a:bodyPr anchor="t" rtlCol="false" tIns="0" lIns="0" bIns="0" rIns="0">
            <a:spAutoFit/>
          </a:bodyPr>
          <a:lstStyle/>
          <a:p>
            <a:pPr algn="l">
              <a:lnSpc>
                <a:spcPts val="3306"/>
              </a:lnSpc>
            </a:pPr>
            <a:r>
              <a:rPr lang="en-US" sz="3273" b="true">
                <a:solidFill>
                  <a:srgbClr val="000000"/>
                </a:solidFill>
                <a:latin typeface="Canva Sans Bold"/>
                <a:ea typeface="Canva Sans Bold"/>
                <a:cs typeface="Canva Sans Bold"/>
                <a:sym typeface="Canva Sans Bold"/>
              </a:rPr>
              <a:t>Presented By :</a:t>
            </a:r>
          </a:p>
        </p:txBody>
      </p:sp>
      <p:sp>
        <p:nvSpPr>
          <p:cNvPr name="TextBox 16" id="16"/>
          <p:cNvSpPr txBox="true"/>
          <p:nvPr/>
        </p:nvSpPr>
        <p:spPr>
          <a:xfrm rot="0">
            <a:off x="4783733" y="4193090"/>
            <a:ext cx="5015439" cy="1337835"/>
          </a:xfrm>
          <a:prstGeom prst="rect">
            <a:avLst/>
          </a:prstGeom>
        </p:spPr>
        <p:txBody>
          <a:bodyPr anchor="t" rtlCol="false" tIns="0" lIns="0" bIns="0" rIns="0">
            <a:spAutoFit/>
          </a:bodyPr>
          <a:lstStyle/>
          <a:p>
            <a:pPr algn="l">
              <a:lnSpc>
                <a:spcPts val="3567"/>
              </a:lnSpc>
            </a:pPr>
            <a:r>
              <a:rPr lang="en-US" sz="2877" b="true">
                <a:solidFill>
                  <a:srgbClr val="000000"/>
                </a:solidFill>
                <a:latin typeface="Canva Sans Bold"/>
                <a:ea typeface="Canva Sans Bold"/>
                <a:cs typeface="Canva Sans Bold"/>
                <a:sym typeface="Canva Sans Bold"/>
              </a:rPr>
              <a:t>Shay Sason </a:t>
            </a:r>
          </a:p>
          <a:p>
            <a:pPr algn="l">
              <a:lnSpc>
                <a:spcPts val="3567"/>
              </a:lnSpc>
            </a:pPr>
            <a:r>
              <a:rPr lang="en-US" sz="2877" b="true">
                <a:solidFill>
                  <a:srgbClr val="000000"/>
                </a:solidFill>
                <a:latin typeface="Canva Sans Bold"/>
                <a:ea typeface="Canva Sans Bold"/>
                <a:cs typeface="Canva Sans Bold"/>
                <a:sym typeface="Canva Sans Bold"/>
              </a:rPr>
              <a:t>Gabrielle Maor </a:t>
            </a:r>
          </a:p>
          <a:p>
            <a:pPr algn="l">
              <a:lnSpc>
                <a:spcPts val="3567"/>
              </a:lnSpc>
            </a:pPr>
          </a:p>
        </p:txBody>
      </p:sp>
      <p:sp>
        <p:nvSpPr>
          <p:cNvPr name="TextBox 17" id="17"/>
          <p:cNvSpPr txBox="true"/>
          <p:nvPr/>
        </p:nvSpPr>
        <p:spPr>
          <a:xfrm rot="0">
            <a:off x="4783733" y="2259110"/>
            <a:ext cx="5657541" cy="1221860"/>
          </a:xfrm>
          <a:prstGeom prst="rect">
            <a:avLst/>
          </a:prstGeom>
        </p:spPr>
        <p:txBody>
          <a:bodyPr anchor="t" rtlCol="false" tIns="0" lIns="0" bIns="0" rIns="0">
            <a:spAutoFit/>
          </a:bodyPr>
          <a:lstStyle/>
          <a:p>
            <a:pPr algn="l" marL="0" indent="0" lvl="0">
              <a:lnSpc>
                <a:spcPts val="7687"/>
              </a:lnSpc>
              <a:spcBef>
                <a:spcPct val="0"/>
              </a:spcBef>
            </a:pPr>
            <a:r>
              <a:rPr lang="en-US" b="true" sz="7611" strike="noStrike" u="none">
                <a:solidFill>
                  <a:srgbClr val="000000"/>
                </a:solidFill>
                <a:latin typeface="Cooper Hewitt Bold"/>
                <a:ea typeface="Cooper Hewitt Bold"/>
                <a:cs typeface="Cooper Hewitt Bold"/>
                <a:sym typeface="Cooper Hewitt Bold"/>
              </a:rPr>
              <a:t>from home</a:t>
            </a:r>
          </a:p>
        </p:txBody>
      </p:sp>
      <p:sp>
        <p:nvSpPr>
          <p:cNvPr name="TextBox 18" id="18"/>
          <p:cNvSpPr txBox="true"/>
          <p:nvPr/>
        </p:nvSpPr>
        <p:spPr>
          <a:xfrm rot="0">
            <a:off x="9813753" y="2874803"/>
            <a:ext cx="3119768" cy="398589"/>
          </a:xfrm>
          <a:prstGeom prst="rect">
            <a:avLst/>
          </a:prstGeom>
        </p:spPr>
        <p:txBody>
          <a:bodyPr anchor="t" rtlCol="false" tIns="0" lIns="0" bIns="0" rIns="0">
            <a:spAutoFit/>
          </a:bodyPr>
          <a:lstStyle/>
          <a:p>
            <a:pPr algn="ctr">
              <a:lnSpc>
                <a:spcPts val="3232"/>
              </a:lnSpc>
              <a:spcBef>
                <a:spcPct val="0"/>
              </a:spcBef>
            </a:pPr>
            <a:r>
              <a:rPr lang="en-US" b="true" sz="2308">
                <a:solidFill>
                  <a:srgbClr val="000000"/>
                </a:solidFill>
                <a:latin typeface="Canva Sans Bold"/>
                <a:ea typeface="Canva Sans Bold"/>
                <a:cs typeface="Canva Sans Bold"/>
                <a:sym typeface="Canva Sans Bold"/>
              </a:rPr>
              <a:t>Presentation Part one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333" r="0" b="-43333"/>
            </a:stretch>
          </a:blipFill>
        </p:spPr>
      </p:sp>
      <p:sp>
        <p:nvSpPr>
          <p:cNvPr name="TextBox 3" id="3"/>
          <p:cNvSpPr txBox="true"/>
          <p:nvPr/>
        </p:nvSpPr>
        <p:spPr>
          <a:xfrm rot="0">
            <a:off x="1159936" y="436144"/>
            <a:ext cx="8126063" cy="1915403"/>
          </a:xfrm>
          <a:prstGeom prst="rect">
            <a:avLst/>
          </a:prstGeom>
        </p:spPr>
        <p:txBody>
          <a:bodyPr anchor="t" rtlCol="false" tIns="0" lIns="0" bIns="0" rIns="0">
            <a:spAutoFit/>
          </a:bodyPr>
          <a:lstStyle/>
          <a:p>
            <a:pPr algn="l">
              <a:lnSpc>
                <a:spcPts val="6656"/>
              </a:lnSpc>
            </a:pPr>
            <a:r>
              <a:rPr lang="en-US" sz="6590" b="true">
                <a:solidFill>
                  <a:srgbClr val="000000"/>
                </a:solidFill>
                <a:latin typeface="Cooper Hewitt Bold"/>
                <a:ea typeface="Cooper Hewitt Bold"/>
                <a:cs typeface="Cooper Hewitt Bold"/>
                <a:sym typeface="Cooper Hewitt Bold"/>
              </a:rPr>
              <a:t>P</a:t>
            </a:r>
            <a:r>
              <a:rPr lang="en-US" sz="6590" b="true">
                <a:solidFill>
                  <a:srgbClr val="000000"/>
                </a:solidFill>
                <a:latin typeface="Cooper Hewitt Bold"/>
                <a:ea typeface="Cooper Hewitt Bold"/>
                <a:cs typeface="Cooper Hewitt Bold"/>
                <a:sym typeface="Cooper Hewitt Bold"/>
              </a:rPr>
              <a:t>roblem Statement</a:t>
            </a:r>
          </a:p>
          <a:p>
            <a:pPr algn="l">
              <a:lnSpc>
                <a:spcPts val="6656"/>
              </a:lnSpc>
            </a:pPr>
          </a:p>
        </p:txBody>
      </p:sp>
      <p:grpSp>
        <p:nvGrpSpPr>
          <p:cNvPr name="Group 4" id="4"/>
          <p:cNvGrpSpPr/>
          <p:nvPr/>
        </p:nvGrpSpPr>
        <p:grpSpPr>
          <a:xfrm rot="0">
            <a:off x="1159936" y="1488621"/>
            <a:ext cx="7355384" cy="8084049"/>
            <a:chOff x="0" y="0"/>
            <a:chExt cx="1937220" cy="2129132"/>
          </a:xfrm>
        </p:grpSpPr>
        <p:sp>
          <p:nvSpPr>
            <p:cNvPr name="Freeform 5" id="5"/>
            <p:cNvSpPr/>
            <p:nvPr/>
          </p:nvSpPr>
          <p:spPr>
            <a:xfrm flipH="false" flipV="false" rot="0">
              <a:off x="0" y="0"/>
              <a:ext cx="1937220" cy="2129132"/>
            </a:xfrm>
            <a:custGeom>
              <a:avLst/>
              <a:gdLst/>
              <a:ahLst/>
              <a:cxnLst/>
              <a:rect r="r" b="b" t="t" l="l"/>
              <a:pathLst>
                <a:path h="2129132" w="1937220">
                  <a:moveTo>
                    <a:pt x="13683" y="0"/>
                  </a:moveTo>
                  <a:lnTo>
                    <a:pt x="1923537" y="0"/>
                  </a:lnTo>
                  <a:cubicBezTo>
                    <a:pt x="1931094" y="0"/>
                    <a:pt x="1937220" y="6126"/>
                    <a:pt x="1937220" y="13683"/>
                  </a:cubicBezTo>
                  <a:lnTo>
                    <a:pt x="1937220" y="2115449"/>
                  </a:lnTo>
                  <a:cubicBezTo>
                    <a:pt x="1937220" y="2123006"/>
                    <a:pt x="1931094" y="2129132"/>
                    <a:pt x="1923537" y="2129132"/>
                  </a:cubicBezTo>
                  <a:lnTo>
                    <a:pt x="13683" y="2129132"/>
                  </a:lnTo>
                  <a:cubicBezTo>
                    <a:pt x="6126" y="2129132"/>
                    <a:pt x="0" y="2123006"/>
                    <a:pt x="0" y="2115449"/>
                  </a:cubicBezTo>
                  <a:lnTo>
                    <a:pt x="0" y="13683"/>
                  </a:lnTo>
                  <a:cubicBezTo>
                    <a:pt x="0" y="6126"/>
                    <a:pt x="6126" y="0"/>
                    <a:pt x="13683" y="0"/>
                  </a:cubicBezTo>
                  <a:close/>
                </a:path>
              </a:pathLst>
            </a:custGeom>
            <a:solidFill>
              <a:srgbClr val="80C5B7">
                <a:alpha val="48627"/>
              </a:srgbClr>
            </a:solidFill>
          </p:spPr>
        </p:sp>
        <p:sp>
          <p:nvSpPr>
            <p:cNvPr name="TextBox 6" id="6"/>
            <p:cNvSpPr txBox="true"/>
            <p:nvPr/>
          </p:nvSpPr>
          <p:spPr>
            <a:xfrm>
              <a:off x="0" y="38100"/>
              <a:ext cx="1937220" cy="2091032"/>
            </a:xfrm>
            <a:prstGeom prst="rect">
              <a:avLst/>
            </a:prstGeom>
          </p:spPr>
          <p:txBody>
            <a:bodyPr anchor="ctr" rtlCol="false" tIns="50800" lIns="50800" bIns="50800" rIns="50800"/>
            <a:lstStyle/>
            <a:p>
              <a:pPr algn="ctr">
                <a:lnSpc>
                  <a:spcPts val="2331"/>
                </a:lnSpc>
              </a:pPr>
            </a:p>
          </p:txBody>
        </p:sp>
      </p:grpSp>
      <p:sp>
        <p:nvSpPr>
          <p:cNvPr name="TextBox 7" id="7"/>
          <p:cNvSpPr txBox="true"/>
          <p:nvPr/>
        </p:nvSpPr>
        <p:spPr>
          <a:xfrm rot="0">
            <a:off x="1475083" y="2322972"/>
            <a:ext cx="6745269" cy="7199974"/>
          </a:xfrm>
          <a:prstGeom prst="rect">
            <a:avLst/>
          </a:prstGeom>
        </p:spPr>
        <p:txBody>
          <a:bodyPr anchor="t" rtlCol="false" tIns="0" lIns="0" bIns="0" rIns="0">
            <a:spAutoFit/>
          </a:bodyPr>
          <a:lstStyle/>
          <a:p>
            <a:pPr algn="l" marL="0" indent="0" lvl="0">
              <a:lnSpc>
                <a:spcPts val="2025"/>
              </a:lnSpc>
              <a:spcBef>
                <a:spcPct val="0"/>
              </a:spcBef>
            </a:pPr>
            <a:r>
              <a:rPr lang="en-US" sz="1500" spc="90" u="none">
                <a:solidFill>
                  <a:srgbClr val="000000"/>
                </a:solidFill>
                <a:latin typeface="Montserrat"/>
                <a:ea typeface="Montserrat"/>
                <a:cs typeface="Montserrat"/>
                <a:sym typeface="Montserrat"/>
              </a:rPr>
              <a:t>Implicit Health Cues</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During home hospitalization, the patient is not under constant supervision by medical staff and may experience a deterioration in critical indicators (such as blood sugar, blood pressure, or oxygen saturation) or symptoms (such as pain or shortness of breath) without realizing how severe the situation is. The lack of continuous monitoring can lead either to unnecessary hospitalization or, conversely, to neglect of a medical emergency.</a:t>
            </a:r>
          </a:p>
          <a:p>
            <a:pPr algn="l" marL="0" indent="0" lvl="0">
              <a:lnSpc>
                <a:spcPts val="2025"/>
              </a:lnSpc>
              <a:spcBef>
                <a:spcPct val="0"/>
              </a:spcBef>
            </a:pP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Example</a:t>
            </a:r>
          </a:p>
          <a:p>
            <a:pPr algn="l">
              <a:lnSpc>
                <a:spcPts val="2025"/>
              </a:lnSpc>
            </a:pPr>
            <a:r>
              <a:rPr lang="en-US" sz="1500" spc="90" u="none">
                <a:solidFill>
                  <a:srgbClr val="000000"/>
                </a:solidFill>
                <a:latin typeface="Montserrat"/>
                <a:ea typeface="Montserrat"/>
                <a:cs typeface="Montserrat"/>
                <a:sym typeface="Montserrat"/>
              </a:rPr>
              <a:t>Mr. Levi, 73, receiving home hospitalization for chronic heart failure, reported via the app a 3 kg weight gain over three days, shortness of breath at rest, and significant ankle swelling. The system identified a critical cardiac deterioration, integrated sensor data (elevated weight and blood pressure), and immediately alerted the medical team for an urgent home visit with a recommendation to adjust diuretics or consider ER referral.</a:t>
            </a:r>
          </a:p>
          <a:p>
            <a:pPr algn="l" marL="0" indent="0" lvl="0">
              <a:lnSpc>
                <a:spcPts val="2025"/>
              </a:lnSpc>
              <a:spcBef>
                <a:spcPct val="0"/>
              </a:spcBef>
            </a:pP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Application</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Without an integrative tool, patients and staff rely on sporadic visits and phone calls that don’t provide a full picture. A dedicated app enables trend detection, automatic alerts, and continuous care—crucial for the safety and success of home hospitalization.</a:t>
            </a:r>
          </a:p>
          <a:p>
            <a:pPr algn="l" marL="0" indent="0" lvl="0">
              <a:lnSpc>
                <a:spcPts val="2025"/>
              </a:lnSpc>
              <a:spcBef>
                <a:spcPct val="0"/>
              </a:spcBef>
            </a:pPr>
          </a:p>
          <a:p>
            <a:pPr algn="l" marL="0" indent="0" lvl="0">
              <a:lnSpc>
                <a:spcPts val="2025"/>
              </a:lnSpc>
              <a:spcBef>
                <a:spcPct val="0"/>
              </a:spcBef>
            </a:pPr>
          </a:p>
        </p:txBody>
      </p:sp>
      <p:sp>
        <p:nvSpPr>
          <p:cNvPr name="TextBox 8" id="8"/>
          <p:cNvSpPr txBox="true"/>
          <p:nvPr/>
        </p:nvSpPr>
        <p:spPr>
          <a:xfrm rot="0">
            <a:off x="1475083" y="1893778"/>
            <a:ext cx="3708702" cy="457769"/>
          </a:xfrm>
          <a:prstGeom prst="rect">
            <a:avLst/>
          </a:prstGeom>
        </p:spPr>
        <p:txBody>
          <a:bodyPr anchor="t" rtlCol="false" tIns="0" lIns="0" bIns="0" rIns="0">
            <a:spAutoFit/>
          </a:bodyPr>
          <a:lstStyle/>
          <a:p>
            <a:pPr algn="l">
              <a:lnSpc>
                <a:spcPts val="3559"/>
              </a:lnSpc>
            </a:pPr>
            <a:r>
              <a:rPr lang="en-US" b="true" sz="3094" spc="219">
                <a:solidFill>
                  <a:srgbClr val="000000"/>
                </a:solidFill>
                <a:latin typeface="Roca One Bold"/>
                <a:ea typeface="Roca One Bold"/>
                <a:cs typeface="Roca One Bold"/>
                <a:sym typeface="Roca One Bold"/>
              </a:rPr>
              <a:t>MOTIVATION</a:t>
            </a:r>
          </a:p>
        </p:txBody>
      </p:sp>
      <p:grpSp>
        <p:nvGrpSpPr>
          <p:cNvPr name="Group 9" id="9"/>
          <p:cNvGrpSpPr/>
          <p:nvPr/>
        </p:nvGrpSpPr>
        <p:grpSpPr>
          <a:xfrm rot="0">
            <a:off x="9285999" y="1439823"/>
            <a:ext cx="7973301" cy="8132847"/>
            <a:chOff x="0" y="0"/>
            <a:chExt cx="2099964" cy="2141984"/>
          </a:xfrm>
        </p:grpSpPr>
        <p:sp>
          <p:nvSpPr>
            <p:cNvPr name="Freeform 10" id="10"/>
            <p:cNvSpPr/>
            <p:nvPr/>
          </p:nvSpPr>
          <p:spPr>
            <a:xfrm flipH="false" flipV="false" rot="0">
              <a:off x="0" y="0"/>
              <a:ext cx="2099964" cy="2141984"/>
            </a:xfrm>
            <a:custGeom>
              <a:avLst/>
              <a:gdLst/>
              <a:ahLst/>
              <a:cxnLst/>
              <a:rect r="r" b="b" t="t" l="l"/>
              <a:pathLst>
                <a:path h="2141984" w="2099964">
                  <a:moveTo>
                    <a:pt x="12623" y="0"/>
                  </a:moveTo>
                  <a:lnTo>
                    <a:pt x="2087341" y="0"/>
                  </a:lnTo>
                  <a:cubicBezTo>
                    <a:pt x="2094313" y="0"/>
                    <a:pt x="2099964" y="5651"/>
                    <a:pt x="2099964" y="12623"/>
                  </a:cubicBezTo>
                  <a:lnTo>
                    <a:pt x="2099964" y="2129362"/>
                  </a:lnTo>
                  <a:cubicBezTo>
                    <a:pt x="2099964" y="2132709"/>
                    <a:pt x="2098634" y="2135920"/>
                    <a:pt x="2096267" y="2138287"/>
                  </a:cubicBezTo>
                  <a:cubicBezTo>
                    <a:pt x="2093900" y="2140654"/>
                    <a:pt x="2090689" y="2141984"/>
                    <a:pt x="2087341" y="2141984"/>
                  </a:cubicBezTo>
                  <a:lnTo>
                    <a:pt x="12623" y="2141984"/>
                  </a:lnTo>
                  <a:cubicBezTo>
                    <a:pt x="5651" y="2141984"/>
                    <a:pt x="0" y="2136333"/>
                    <a:pt x="0" y="2129362"/>
                  </a:cubicBezTo>
                  <a:lnTo>
                    <a:pt x="0" y="12623"/>
                  </a:lnTo>
                  <a:cubicBezTo>
                    <a:pt x="0" y="9275"/>
                    <a:pt x="1330" y="6064"/>
                    <a:pt x="3697" y="3697"/>
                  </a:cubicBezTo>
                  <a:cubicBezTo>
                    <a:pt x="6064" y="1330"/>
                    <a:pt x="9275" y="0"/>
                    <a:pt x="12623" y="0"/>
                  </a:cubicBezTo>
                  <a:close/>
                </a:path>
              </a:pathLst>
            </a:custGeom>
            <a:solidFill>
              <a:srgbClr val="80C5B7">
                <a:alpha val="48627"/>
              </a:srgbClr>
            </a:solidFill>
          </p:spPr>
        </p:sp>
        <p:sp>
          <p:nvSpPr>
            <p:cNvPr name="TextBox 11" id="11"/>
            <p:cNvSpPr txBox="true"/>
            <p:nvPr/>
          </p:nvSpPr>
          <p:spPr>
            <a:xfrm>
              <a:off x="0" y="38100"/>
              <a:ext cx="2099964" cy="2103884"/>
            </a:xfrm>
            <a:prstGeom prst="rect">
              <a:avLst/>
            </a:prstGeom>
          </p:spPr>
          <p:txBody>
            <a:bodyPr anchor="ctr" rtlCol="false" tIns="50800" lIns="50800" bIns="50800" rIns="50800"/>
            <a:lstStyle/>
            <a:p>
              <a:pPr algn="ctr">
                <a:lnSpc>
                  <a:spcPts val="2331"/>
                </a:lnSpc>
              </a:pPr>
            </a:p>
          </p:txBody>
        </p:sp>
      </p:grpSp>
      <p:sp>
        <p:nvSpPr>
          <p:cNvPr name="TextBox 12" id="12"/>
          <p:cNvSpPr txBox="true"/>
          <p:nvPr/>
        </p:nvSpPr>
        <p:spPr>
          <a:xfrm rot="0">
            <a:off x="9601146" y="2274174"/>
            <a:ext cx="7658154" cy="6943725"/>
          </a:xfrm>
          <a:prstGeom prst="rect">
            <a:avLst/>
          </a:prstGeom>
        </p:spPr>
        <p:txBody>
          <a:bodyPr anchor="t" rtlCol="false" tIns="0" lIns="0" bIns="0" rIns="0">
            <a:spAutoFit/>
          </a:bodyPr>
          <a:lstStyle/>
          <a:p>
            <a:pPr algn="l" marL="0" indent="0" lvl="0">
              <a:lnSpc>
                <a:spcPts val="2025"/>
              </a:lnSpc>
              <a:spcBef>
                <a:spcPct val="0"/>
              </a:spcBef>
            </a:pPr>
            <a:r>
              <a:rPr lang="en-US" sz="1500" spc="90">
                <a:solidFill>
                  <a:srgbClr val="000000"/>
                </a:solidFill>
                <a:latin typeface="Montserrat"/>
                <a:ea typeface="Montserrat"/>
                <a:cs typeface="Montserrat"/>
                <a:sym typeface="Montserrat"/>
              </a:rPr>
              <a:t>Ch</a:t>
            </a:r>
            <a:r>
              <a:rPr lang="en-US" sz="1500" spc="90" u="none">
                <a:solidFill>
                  <a:srgbClr val="000000"/>
                </a:solidFill>
                <a:latin typeface="Montserrat"/>
                <a:ea typeface="Montserrat"/>
                <a:cs typeface="Montserrat"/>
                <a:sym typeface="Montserrat"/>
              </a:rPr>
              <a:t>allenge:</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Interpreting patients’ free-form reports in everyday language (text and/or speech) and combining them with physiological measurements (blood pressure, glucose, weight, etc.) to detect changes in health status</a:t>
            </a:r>
          </a:p>
          <a:p>
            <a:pPr algn="l" marL="0" indent="0" lvl="0">
              <a:lnSpc>
                <a:spcPts val="2025"/>
              </a:lnSpc>
              <a:spcBef>
                <a:spcPct val="0"/>
              </a:spcBef>
            </a:pP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Input:</a:t>
            </a:r>
          </a:p>
          <a:p>
            <a:pPr algn="l" marL="323852" indent="-161926" lvl="1">
              <a:lnSpc>
                <a:spcPts val="2025"/>
              </a:lnSpc>
              <a:spcBef>
                <a:spcPct val="0"/>
              </a:spcBef>
              <a:buFont typeface="Arial"/>
              <a:buChar char="•"/>
            </a:pPr>
            <a:r>
              <a:rPr lang="en-US" sz="1500" spc="90" u="none">
                <a:solidFill>
                  <a:srgbClr val="000000"/>
                </a:solidFill>
                <a:latin typeface="Montserrat"/>
                <a:ea typeface="Montserrat"/>
                <a:cs typeface="Montserrat"/>
                <a:sym typeface="Montserrat"/>
              </a:rPr>
              <a:t>Free-form transcription (written or spoken) from the patient.</a:t>
            </a:r>
          </a:p>
          <a:p>
            <a:pPr algn="l" marL="323852" indent="-161926" lvl="1">
              <a:lnSpc>
                <a:spcPts val="2025"/>
              </a:lnSpc>
              <a:spcBef>
                <a:spcPct val="0"/>
              </a:spcBef>
              <a:buFont typeface="Arial"/>
              <a:buChar char="•"/>
            </a:pPr>
            <a:r>
              <a:rPr lang="en-US" sz="1500" spc="90" u="none">
                <a:solidFill>
                  <a:srgbClr val="000000"/>
                </a:solidFill>
                <a:latin typeface="Montserrat"/>
                <a:ea typeface="Montserrat"/>
                <a:cs typeface="Montserrat"/>
                <a:sym typeface="Montserrat"/>
              </a:rPr>
              <a:t>Quantitative data from connected home monitoring devices (blood pressure monitor, blood glucose, weight scale, oxygen saturation, etc.).</a:t>
            </a:r>
          </a:p>
          <a:p>
            <a:pPr algn="l" marL="0" indent="0" lvl="0">
              <a:lnSpc>
                <a:spcPts val="2025"/>
              </a:lnSpc>
              <a:spcBef>
                <a:spcPct val="0"/>
              </a:spcBef>
            </a:pP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Output – Structured Version:</a:t>
            </a:r>
          </a:p>
          <a:p>
            <a:pPr algn="l" marL="323852" indent="-161926" lvl="1">
              <a:lnSpc>
                <a:spcPts val="2025"/>
              </a:lnSpc>
              <a:spcBef>
                <a:spcPct val="0"/>
              </a:spcBef>
              <a:buFont typeface="Arial"/>
              <a:buChar char="•"/>
            </a:pPr>
            <a:r>
              <a:rPr lang="en-US" sz="1500" spc="90" u="none">
                <a:solidFill>
                  <a:srgbClr val="000000"/>
                </a:solidFill>
                <a:latin typeface="Montserrat"/>
                <a:ea typeface="Montserrat"/>
                <a:cs typeface="Montserrat"/>
                <a:sym typeface="Montserrat"/>
              </a:rPr>
              <a:t>Classification of the patient's condition into one of the following categories:</a:t>
            </a:r>
          </a:p>
          <a:p>
            <a:pPr algn="l" marL="323852" indent="-161926" lvl="1">
              <a:lnSpc>
                <a:spcPts val="2025"/>
              </a:lnSpc>
              <a:spcBef>
                <a:spcPct val="0"/>
              </a:spcBef>
              <a:buFont typeface="Arial"/>
              <a:buChar char="•"/>
            </a:pPr>
            <a:r>
              <a:rPr lang="en-US" sz="1500" spc="90" u="none">
                <a:solidFill>
                  <a:srgbClr val="000000"/>
                </a:solidFill>
                <a:latin typeface="Montserrat"/>
                <a:ea typeface="Montserrat"/>
                <a:cs typeface="Montserrat"/>
                <a:sym typeface="Montserrat"/>
              </a:rPr>
              <a:t>Deterioration /Improvement/ Stable/Normal</a:t>
            </a:r>
          </a:p>
          <a:p>
            <a:pPr algn="l" marL="323852" indent="-161926" lvl="1">
              <a:lnSpc>
                <a:spcPts val="2025"/>
              </a:lnSpc>
              <a:spcBef>
                <a:spcPct val="0"/>
              </a:spcBef>
              <a:buFont typeface="Arial"/>
              <a:buChar char="•"/>
            </a:pPr>
            <a:r>
              <a:rPr lang="en-US" sz="1500" spc="90" u="none">
                <a:solidFill>
                  <a:srgbClr val="000000"/>
                </a:solidFill>
                <a:latin typeface="Montserrat"/>
                <a:ea typeface="Montserrat"/>
                <a:cs typeface="Montserrat"/>
                <a:sym typeface="Montserrat"/>
              </a:rPr>
              <a:t>Triggering an alert when needed: ER referral, treatment adjustment, urgent home visit.</a:t>
            </a:r>
          </a:p>
          <a:p>
            <a:pPr algn="l" marL="323852" indent="-161926" lvl="1">
              <a:lnSpc>
                <a:spcPts val="2025"/>
              </a:lnSpc>
              <a:buFont typeface="Arial"/>
              <a:buChar char="•"/>
            </a:pPr>
            <a:r>
              <a:rPr lang="en-US" sz="1500" spc="90" u="none">
                <a:solidFill>
                  <a:srgbClr val="000000"/>
                </a:solidFill>
                <a:latin typeface="Montserrat"/>
                <a:ea typeface="Montserrat"/>
                <a:cs typeface="Montserrat"/>
                <a:sym typeface="Montserrat"/>
              </a:rPr>
              <a:t>Real-time recommendations to physician/nurse via a dashboard.</a:t>
            </a:r>
          </a:p>
          <a:p>
            <a:pPr algn="l" marL="0" indent="0" lvl="0">
              <a:lnSpc>
                <a:spcPts val="2025"/>
              </a:lnSpc>
              <a:spcBef>
                <a:spcPct val="0"/>
              </a:spcBef>
            </a:pP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Example</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Textual input: “I gained 2 kg in 48 hours, and I’m having trouble breathing at rest.”</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Quantitative input: Sharp weight increase; blood pressure 165/105.</a:t>
            </a:r>
          </a:p>
          <a:p>
            <a:pPr algn="l" marL="0" indent="0" lvl="0">
              <a:lnSpc>
                <a:spcPts val="2025"/>
              </a:lnSpc>
              <a:spcBef>
                <a:spcPct val="0"/>
              </a:spcBef>
            </a:pPr>
            <a:r>
              <a:rPr lang="en-US" sz="1500" spc="90" u="none">
                <a:solidFill>
                  <a:srgbClr val="000000"/>
                </a:solidFill>
                <a:latin typeface="Montserrat"/>
                <a:ea typeface="Montserrat"/>
                <a:cs typeface="Montserrat"/>
                <a:sym typeface="Montserrat"/>
              </a:rPr>
              <a:t>Output: Classified as “cardiac deterioration”; alert sent to physician with recommendation for urgent home visit or adjustment of diuretics</a:t>
            </a:r>
          </a:p>
          <a:p>
            <a:pPr algn="l" marL="0" indent="0" lvl="0">
              <a:lnSpc>
                <a:spcPts val="2025"/>
              </a:lnSpc>
              <a:spcBef>
                <a:spcPct val="0"/>
              </a:spcBef>
            </a:pPr>
          </a:p>
        </p:txBody>
      </p:sp>
      <p:sp>
        <p:nvSpPr>
          <p:cNvPr name="TextBox 13" id="13"/>
          <p:cNvSpPr txBox="true"/>
          <p:nvPr/>
        </p:nvSpPr>
        <p:spPr>
          <a:xfrm rot="0">
            <a:off x="9601146" y="1844980"/>
            <a:ext cx="3708702" cy="457802"/>
          </a:xfrm>
          <a:prstGeom prst="rect">
            <a:avLst/>
          </a:prstGeom>
        </p:spPr>
        <p:txBody>
          <a:bodyPr anchor="t" rtlCol="false" tIns="0" lIns="0" bIns="0" rIns="0">
            <a:spAutoFit/>
          </a:bodyPr>
          <a:lstStyle/>
          <a:p>
            <a:pPr algn="l">
              <a:lnSpc>
                <a:spcPts val="3559"/>
              </a:lnSpc>
            </a:pPr>
            <a:r>
              <a:rPr lang="en-US" b="true" sz="3094" spc="219">
                <a:solidFill>
                  <a:srgbClr val="000000"/>
                </a:solidFill>
                <a:latin typeface="Roca One Bold"/>
                <a:ea typeface="Roca One Bold"/>
                <a:cs typeface="Roca One Bold"/>
                <a:sym typeface="Roca One Bold"/>
              </a:rPr>
              <a:t>NLP T</a:t>
            </a:r>
            <a:r>
              <a:rPr lang="en-US" b="true" sz="3094" spc="219">
                <a:solidFill>
                  <a:srgbClr val="000000"/>
                </a:solidFill>
                <a:latin typeface="Roca One Bold"/>
                <a:ea typeface="Roca One Bold"/>
                <a:cs typeface="Roca One Bold"/>
                <a:sym typeface="Roca One Bold"/>
              </a:rPr>
              <a:t>ASK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333" r="0" b="-43333"/>
            </a:stretch>
          </a:blipFill>
        </p:spPr>
      </p:sp>
      <p:sp>
        <p:nvSpPr>
          <p:cNvPr name="TextBox 3" id="3"/>
          <p:cNvSpPr txBox="true"/>
          <p:nvPr/>
        </p:nvSpPr>
        <p:spPr>
          <a:xfrm rot="0">
            <a:off x="1159936" y="636169"/>
            <a:ext cx="9416547" cy="1070555"/>
          </a:xfrm>
          <a:prstGeom prst="rect">
            <a:avLst/>
          </a:prstGeom>
        </p:spPr>
        <p:txBody>
          <a:bodyPr anchor="t" rtlCol="false" tIns="0" lIns="0" bIns="0" rIns="0">
            <a:spAutoFit/>
          </a:bodyPr>
          <a:lstStyle/>
          <a:p>
            <a:pPr algn="l">
              <a:lnSpc>
                <a:spcPts val="6656"/>
              </a:lnSpc>
            </a:pPr>
            <a:r>
              <a:rPr lang="en-US" sz="6590" b="true">
                <a:solidFill>
                  <a:srgbClr val="000000"/>
                </a:solidFill>
                <a:latin typeface="Cooper Hewitt Bold"/>
                <a:ea typeface="Cooper Hewitt Bold"/>
                <a:cs typeface="Cooper Hewitt Bold"/>
                <a:sym typeface="Cooper Hewitt Bold"/>
              </a:rPr>
              <a:t>T</a:t>
            </a:r>
            <a:r>
              <a:rPr lang="en-US" sz="6590" b="true">
                <a:solidFill>
                  <a:srgbClr val="000000"/>
                </a:solidFill>
                <a:latin typeface="Cooper Hewitt Bold"/>
                <a:ea typeface="Cooper Hewitt Bold"/>
                <a:cs typeface="Cooper Hewitt Bold"/>
                <a:sym typeface="Cooper Hewitt Bold"/>
              </a:rPr>
              <a:t>raining and Test Data</a:t>
            </a:r>
          </a:p>
        </p:txBody>
      </p:sp>
      <p:grpSp>
        <p:nvGrpSpPr>
          <p:cNvPr name="Group 4" id="4"/>
          <p:cNvGrpSpPr/>
          <p:nvPr/>
        </p:nvGrpSpPr>
        <p:grpSpPr>
          <a:xfrm rot="0">
            <a:off x="704850" y="2119991"/>
            <a:ext cx="9000343" cy="2868755"/>
            <a:chOff x="0" y="0"/>
            <a:chExt cx="2370461" cy="755557"/>
          </a:xfrm>
        </p:grpSpPr>
        <p:sp>
          <p:nvSpPr>
            <p:cNvPr name="Freeform 5" id="5"/>
            <p:cNvSpPr/>
            <p:nvPr/>
          </p:nvSpPr>
          <p:spPr>
            <a:xfrm flipH="false" flipV="false" rot="0">
              <a:off x="0" y="0"/>
              <a:ext cx="2370461" cy="755557"/>
            </a:xfrm>
            <a:custGeom>
              <a:avLst/>
              <a:gdLst/>
              <a:ahLst/>
              <a:cxnLst/>
              <a:rect r="r" b="b" t="t" l="l"/>
              <a:pathLst>
                <a:path h="755557" w="2370461">
                  <a:moveTo>
                    <a:pt x="11182" y="0"/>
                  </a:moveTo>
                  <a:lnTo>
                    <a:pt x="2359278" y="0"/>
                  </a:lnTo>
                  <a:cubicBezTo>
                    <a:pt x="2365454" y="0"/>
                    <a:pt x="2370461" y="5007"/>
                    <a:pt x="2370461" y="11182"/>
                  </a:cubicBezTo>
                  <a:lnTo>
                    <a:pt x="2370461" y="744374"/>
                  </a:lnTo>
                  <a:cubicBezTo>
                    <a:pt x="2370461" y="750550"/>
                    <a:pt x="2365454" y="755557"/>
                    <a:pt x="2359278" y="755557"/>
                  </a:cubicBezTo>
                  <a:lnTo>
                    <a:pt x="11182" y="755557"/>
                  </a:lnTo>
                  <a:cubicBezTo>
                    <a:pt x="5007" y="755557"/>
                    <a:pt x="0" y="750550"/>
                    <a:pt x="0" y="744374"/>
                  </a:cubicBezTo>
                  <a:lnTo>
                    <a:pt x="0" y="11182"/>
                  </a:lnTo>
                  <a:cubicBezTo>
                    <a:pt x="0" y="5007"/>
                    <a:pt x="5007" y="0"/>
                    <a:pt x="11182" y="0"/>
                  </a:cubicBezTo>
                  <a:close/>
                </a:path>
              </a:pathLst>
            </a:custGeom>
            <a:solidFill>
              <a:srgbClr val="80C5B7">
                <a:alpha val="48627"/>
              </a:srgbClr>
            </a:solidFill>
          </p:spPr>
        </p:sp>
        <p:sp>
          <p:nvSpPr>
            <p:cNvPr name="TextBox 6" id="6"/>
            <p:cNvSpPr txBox="true"/>
            <p:nvPr/>
          </p:nvSpPr>
          <p:spPr>
            <a:xfrm>
              <a:off x="0" y="38100"/>
              <a:ext cx="2370461" cy="717457"/>
            </a:xfrm>
            <a:prstGeom prst="rect">
              <a:avLst/>
            </a:prstGeom>
          </p:spPr>
          <p:txBody>
            <a:bodyPr anchor="ctr" rtlCol="false" tIns="50800" lIns="50800" bIns="50800" rIns="50800"/>
            <a:lstStyle/>
            <a:p>
              <a:pPr algn="ctr">
                <a:lnSpc>
                  <a:spcPts val="2331"/>
                </a:lnSpc>
              </a:pPr>
            </a:p>
          </p:txBody>
        </p:sp>
      </p:grpSp>
      <p:sp>
        <p:nvSpPr>
          <p:cNvPr name="TextBox 7" id="7"/>
          <p:cNvSpPr txBox="true"/>
          <p:nvPr/>
        </p:nvSpPr>
        <p:spPr>
          <a:xfrm rot="0">
            <a:off x="975289" y="2471176"/>
            <a:ext cx="8196794" cy="251757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“Home Hospitalization Symptom Reports Dataset”</a:t>
            </a:r>
          </a:p>
          <a:p>
            <a:pPr algn="l" marL="414972" indent="-207486" lvl="1">
              <a:lnSpc>
                <a:spcPts val="2883"/>
              </a:lnSpc>
              <a:buFont typeface="Arial"/>
              <a:buChar char="•"/>
            </a:pPr>
            <a:r>
              <a:rPr lang="en-US" sz="1922">
                <a:solidFill>
                  <a:srgbClr val="000000"/>
                </a:solidFill>
                <a:latin typeface="Canva Sans"/>
                <a:ea typeface="Canva Sans"/>
                <a:cs typeface="Canva Sans"/>
                <a:sym typeface="Canva Sans"/>
              </a:rPr>
              <a:t>A database of free-form transcriptions from home-hospitalized patients, labeled by status: deterioration / improvement / stable</a:t>
            </a:r>
          </a:p>
          <a:p>
            <a:pPr algn="l" marL="414972" indent="-207486" lvl="1">
              <a:lnSpc>
                <a:spcPts val="2883"/>
              </a:lnSpc>
              <a:buFont typeface="Arial"/>
              <a:buChar char="•"/>
            </a:pPr>
            <a:r>
              <a:rPr lang="en-US" sz="1922">
                <a:solidFill>
                  <a:srgbClr val="000000"/>
                </a:solidFill>
                <a:latin typeface="Canva Sans"/>
                <a:ea typeface="Canva Sans"/>
                <a:cs typeface="Canva Sans"/>
                <a:sym typeface="Canva Sans"/>
              </a:rPr>
              <a:t>Used to train models for NER (Named Entity Recognition) to identify symptoms, and for text classification to assess patient condition</a:t>
            </a:r>
          </a:p>
          <a:p>
            <a:pPr algn="l">
              <a:lnSpc>
                <a:spcPts val="2883"/>
              </a:lnSpc>
            </a:pPr>
          </a:p>
        </p:txBody>
      </p:sp>
      <p:grpSp>
        <p:nvGrpSpPr>
          <p:cNvPr name="Group 8" id="8"/>
          <p:cNvGrpSpPr/>
          <p:nvPr/>
        </p:nvGrpSpPr>
        <p:grpSpPr>
          <a:xfrm rot="0">
            <a:off x="704850" y="5333098"/>
            <a:ext cx="9000343" cy="3163722"/>
            <a:chOff x="0" y="0"/>
            <a:chExt cx="2370461" cy="833244"/>
          </a:xfrm>
        </p:grpSpPr>
        <p:sp>
          <p:nvSpPr>
            <p:cNvPr name="Freeform 9" id="9"/>
            <p:cNvSpPr/>
            <p:nvPr/>
          </p:nvSpPr>
          <p:spPr>
            <a:xfrm flipH="false" flipV="false" rot="0">
              <a:off x="0" y="0"/>
              <a:ext cx="2370461" cy="833244"/>
            </a:xfrm>
            <a:custGeom>
              <a:avLst/>
              <a:gdLst/>
              <a:ahLst/>
              <a:cxnLst/>
              <a:rect r="r" b="b" t="t" l="l"/>
              <a:pathLst>
                <a:path h="833244" w="2370461">
                  <a:moveTo>
                    <a:pt x="11182" y="0"/>
                  </a:moveTo>
                  <a:lnTo>
                    <a:pt x="2359278" y="0"/>
                  </a:lnTo>
                  <a:cubicBezTo>
                    <a:pt x="2365454" y="0"/>
                    <a:pt x="2370461" y="5007"/>
                    <a:pt x="2370461" y="11182"/>
                  </a:cubicBezTo>
                  <a:lnTo>
                    <a:pt x="2370461" y="822061"/>
                  </a:lnTo>
                  <a:cubicBezTo>
                    <a:pt x="2370461" y="828237"/>
                    <a:pt x="2365454" y="833244"/>
                    <a:pt x="2359278" y="833244"/>
                  </a:cubicBezTo>
                  <a:lnTo>
                    <a:pt x="11182" y="833244"/>
                  </a:lnTo>
                  <a:cubicBezTo>
                    <a:pt x="5007" y="833244"/>
                    <a:pt x="0" y="828237"/>
                    <a:pt x="0" y="822061"/>
                  </a:cubicBezTo>
                  <a:lnTo>
                    <a:pt x="0" y="11182"/>
                  </a:lnTo>
                  <a:cubicBezTo>
                    <a:pt x="0" y="5007"/>
                    <a:pt x="5007" y="0"/>
                    <a:pt x="11182" y="0"/>
                  </a:cubicBezTo>
                  <a:close/>
                </a:path>
              </a:pathLst>
            </a:custGeom>
            <a:solidFill>
              <a:srgbClr val="80C5B7">
                <a:alpha val="48627"/>
              </a:srgbClr>
            </a:solidFill>
          </p:spPr>
        </p:sp>
        <p:sp>
          <p:nvSpPr>
            <p:cNvPr name="TextBox 10" id="10"/>
            <p:cNvSpPr txBox="true"/>
            <p:nvPr/>
          </p:nvSpPr>
          <p:spPr>
            <a:xfrm>
              <a:off x="0" y="38100"/>
              <a:ext cx="2370461" cy="795144"/>
            </a:xfrm>
            <a:prstGeom prst="rect">
              <a:avLst/>
            </a:prstGeom>
          </p:spPr>
          <p:txBody>
            <a:bodyPr anchor="ctr" rtlCol="false" tIns="50800" lIns="50800" bIns="50800" rIns="50800"/>
            <a:lstStyle/>
            <a:p>
              <a:pPr algn="ctr">
                <a:lnSpc>
                  <a:spcPts val="2331"/>
                </a:lnSpc>
              </a:pPr>
            </a:p>
          </p:txBody>
        </p:sp>
      </p:grpSp>
      <p:sp>
        <p:nvSpPr>
          <p:cNvPr name="TextBox 11" id="11"/>
          <p:cNvSpPr txBox="true"/>
          <p:nvPr/>
        </p:nvSpPr>
        <p:spPr>
          <a:xfrm rot="0">
            <a:off x="975289" y="5541196"/>
            <a:ext cx="8729904" cy="324147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“Home Monitoring Sensor Dataset”</a:t>
            </a:r>
          </a:p>
          <a:p>
            <a:pPr algn="l">
              <a:lnSpc>
                <a:spcPts val="2883"/>
              </a:lnSpc>
            </a:pPr>
            <a:r>
              <a:rPr lang="en-US" sz="1922" spc="115" b="true">
                <a:solidFill>
                  <a:srgbClr val="000000"/>
                </a:solidFill>
                <a:latin typeface="Canva Sans Bold"/>
                <a:ea typeface="Canva Sans Bold"/>
                <a:cs typeface="Canva Sans Bold"/>
                <a:sym typeface="Canva Sans Bold"/>
              </a:rPr>
              <a:t>D</a:t>
            </a:r>
            <a:r>
              <a:rPr lang="en-US" sz="1922" spc="115" b="true">
                <a:solidFill>
                  <a:srgbClr val="000000"/>
                </a:solidFill>
                <a:latin typeface="Canva Sans Bold"/>
                <a:ea typeface="Canva Sans Bold"/>
                <a:cs typeface="Canva Sans Bold"/>
                <a:sym typeface="Canva Sans Bold"/>
              </a:rPr>
              <a:t>ata from connected home sensors: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Daily blood pressure, oxygen saturation, heart rate, weight, activity level</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Ad</a:t>
            </a:r>
            <a:r>
              <a:rPr lang="en-US" sz="1922" spc="115">
                <a:solidFill>
                  <a:srgbClr val="000000"/>
                </a:solidFill>
                <a:latin typeface="Canva Sans"/>
                <a:ea typeface="Canva Sans"/>
                <a:cs typeface="Canva Sans"/>
                <a:sym typeface="Canva Sans"/>
              </a:rPr>
              <a:t>ditional measurements as needed (temperature, blood glucose, urine output)</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Used for system testing and validation in continuous monitoring scenarios</a:t>
            </a:r>
          </a:p>
          <a:p>
            <a:pPr algn="l">
              <a:lnSpc>
                <a:spcPts val="2883"/>
              </a:lnSpc>
            </a:pPr>
          </a:p>
        </p:txBody>
      </p:sp>
      <p:grpSp>
        <p:nvGrpSpPr>
          <p:cNvPr name="Group 12" id="12"/>
          <p:cNvGrpSpPr/>
          <p:nvPr/>
        </p:nvGrpSpPr>
        <p:grpSpPr>
          <a:xfrm rot="0">
            <a:off x="10216176" y="1204784"/>
            <a:ext cx="5829440" cy="8015936"/>
            <a:chOff x="0" y="0"/>
            <a:chExt cx="1535326" cy="2111193"/>
          </a:xfrm>
        </p:grpSpPr>
        <p:sp>
          <p:nvSpPr>
            <p:cNvPr name="Freeform 13" id="13"/>
            <p:cNvSpPr/>
            <p:nvPr/>
          </p:nvSpPr>
          <p:spPr>
            <a:xfrm flipH="false" flipV="false" rot="0">
              <a:off x="0" y="0"/>
              <a:ext cx="1535326" cy="2111193"/>
            </a:xfrm>
            <a:custGeom>
              <a:avLst/>
              <a:gdLst/>
              <a:ahLst/>
              <a:cxnLst/>
              <a:rect r="r" b="b" t="t" l="l"/>
              <a:pathLst>
                <a:path h="2111193" w="1535326">
                  <a:moveTo>
                    <a:pt x="17265" y="0"/>
                  </a:moveTo>
                  <a:lnTo>
                    <a:pt x="1518061" y="0"/>
                  </a:lnTo>
                  <a:cubicBezTo>
                    <a:pt x="1522640" y="0"/>
                    <a:pt x="1527031" y="1819"/>
                    <a:pt x="1530269" y="5057"/>
                  </a:cubicBezTo>
                  <a:cubicBezTo>
                    <a:pt x="1533507" y="8295"/>
                    <a:pt x="1535326" y="12686"/>
                    <a:pt x="1535326" y="17265"/>
                  </a:cubicBezTo>
                  <a:lnTo>
                    <a:pt x="1535326" y="2093928"/>
                  </a:lnTo>
                  <a:cubicBezTo>
                    <a:pt x="1535326" y="2098507"/>
                    <a:pt x="1533507" y="2102898"/>
                    <a:pt x="1530269" y="2106136"/>
                  </a:cubicBezTo>
                  <a:cubicBezTo>
                    <a:pt x="1527031" y="2109374"/>
                    <a:pt x="1522640" y="2111193"/>
                    <a:pt x="1518061" y="2111193"/>
                  </a:cubicBezTo>
                  <a:lnTo>
                    <a:pt x="17265" y="2111193"/>
                  </a:lnTo>
                  <a:cubicBezTo>
                    <a:pt x="12686" y="2111193"/>
                    <a:pt x="8295" y="2109374"/>
                    <a:pt x="5057" y="2106136"/>
                  </a:cubicBezTo>
                  <a:cubicBezTo>
                    <a:pt x="1819" y="2102898"/>
                    <a:pt x="0" y="2098507"/>
                    <a:pt x="0" y="2093928"/>
                  </a:cubicBezTo>
                  <a:lnTo>
                    <a:pt x="0" y="17265"/>
                  </a:lnTo>
                  <a:cubicBezTo>
                    <a:pt x="0" y="12686"/>
                    <a:pt x="1819" y="8295"/>
                    <a:pt x="5057" y="5057"/>
                  </a:cubicBezTo>
                  <a:cubicBezTo>
                    <a:pt x="8295" y="1819"/>
                    <a:pt x="12686" y="0"/>
                    <a:pt x="17265" y="0"/>
                  </a:cubicBezTo>
                  <a:close/>
                </a:path>
              </a:pathLst>
            </a:custGeom>
            <a:solidFill>
              <a:srgbClr val="80C5B7">
                <a:alpha val="48627"/>
              </a:srgbClr>
            </a:solidFill>
          </p:spPr>
        </p:sp>
        <p:sp>
          <p:nvSpPr>
            <p:cNvPr name="TextBox 14" id="14"/>
            <p:cNvSpPr txBox="true"/>
            <p:nvPr/>
          </p:nvSpPr>
          <p:spPr>
            <a:xfrm>
              <a:off x="0" y="38100"/>
              <a:ext cx="1535326" cy="2073093"/>
            </a:xfrm>
            <a:prstGeom prst="rect">
              <a:avLst/>
            </a:prstGeom>
          </p:spPr>
          <p:txBody>
            <a:bodyPr anchor="ctr" rtlCol="false" tIns="50800" lIns="50800" bIns="50800" rIns="50800"/>
            <a:lstStyle/>
            <a:p>
              <a:pPr algn="ctr">
                <a:lnSpc>
                  <a:spcPts val="2331"/>
                </a:lnSpc>
              </a:pPr>
            </a:p>
          </p:txBody>
        </p:sp>
      </p:grpSp>
      <p:sp>
        <p:nvSpPr>
          <p:cNvPr name="TextBox 15" id="15"/>
          <p:cNvSpPr txBox="true"/>
          <p:nvPr/>
        </p:nvSpPr>
        <p:spPr>
          <a:xfrm rot="0">
            <a:off x="10391336" y="1412882"/>
            <a:ext cx="5654279" cy="360342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Data Integration:</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Integr</a:t>
            </a:r>
            <a:r>
              <a:rPr lang="en-US" sz="1922" spc="115">
                <a:solidFill>
                  <a:srgbClr val="000000"/>
                </a:solidFill>
                <a:latin typeface="Canva Sans"/>
                <a:ea typeface="Canva Sans"/>
                <a:cs typeface="Canva Sans"/>
                <a:sym typeface="Canva Sans"/>
              </a:rPr>
              <a:t>ation of free-form transcriptions with real-time sensor readings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Training and validation of the Virtual Care Assistant on deterioration and improvement scenarios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Supports tasks such as symptom extraction, triage prediction, and real-time recommendations</a:t>
            </a:r>
          </a:p>
          <a:p>
            <a:pPr algn="l">
              <a:lnSpc>
                <a:spcPts val="2883"/>
              </a:lnSpc>
            </a:pPr>
          </a:p>
        </p:txBody>
      </p:sp>
      <p:sp>
        <p:nvSpPr>
          <p:cNvPr name="TextBox 16" id="16"/>
          <p:cNvSpPr txBox="true"/>
          <p:nvPr/>
        </p:nvSpPr>
        <p:spPr>
          <a:xfrm rot="0">
            <a:off x="10334186" y="4893400"/>
            <a:ext cx="5654279" cy="432732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LLM Integration:</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Us</a:t>
            </a:r>
            <a:r>
              <a:rPr lang="en-US" sz="1922" spc="115">
                <a:solidFill>
                  <a:srgbClr val="000000"/>
                </a:solidFill>
                <a:latin typeface="Canva Sans"/>
                <a:ea typeface="Canva Sans"/>
                <a:cs typeface="Canva Sans"/>
                <a:sym typeface="Canva Sans"/>
              </a:rPr>
              <a:t>e of a Large L</a:t>
            </a:r>
            <a:r>
              <a:rPr lang="en-US" sz="1922" spc="115">
                <a:solidFill>
                  <a:srgbClr val="000000"/>
                </a:solidFill>
                <a:latin typeface="Canva Sans"/>
                <a:ea typeface="Canva Sans"/>
                <a:cs typeface="Canva Sans"/>
                <a:sym typeface="Canva Sans"/>
              </a:rPr>
              <a:t>anguage Model (LLM) to interpret patient-reported descriptions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Extract, normalize, and classify symptoms using natural language processing (NLP)</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Enhance triage decisions by combining chronological text with sensor data</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Generate real-time, personalized recommendations for the patient and medical team via a dashboard</a:t>
            </a:r>
          </a:p>
          <a:p>
            <a:pPr algn="l">
              <a:lnSpc>
                <a:spcPts val="288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333" r="0" b="-43333"/>
            </a:stretch>
          </a:blipFill>
        </p:spPr>
      </p:sp>
      <p:sp>
        <p:nvSpPr>
          <p:cNvPr name="TextBox 3" id="3"/>
          <p:cNvSpPr txBox="true"/>
          <p:nvPr/>
        </p:nvSpPr>
        <p:spPr>
          <a:xfrm rot="0">
            <a:off x="1159936" y="636169"/>
            <a:ext cx="9416547" cy="1070555"/>
          </a:xfrm>
          <a:prstGeom prst="rect">
            <a:avLst/>
          </a:prstGeom>
        </p:spPr>
        <p:txBody>
          <a:bodyPr anchor="t" rtlCol="false" tIns="0" lIns="0" bIns="0" rIns="0">
            <a:spAutoFit/>
          </a:bodyPr>
          <a:lstStyle/>
          <a:p>
            <a:pPr algn="l">
              <a:lnSpc>
                <a:spcPts val="6656"/>
              </a:lnSpc>
            </a:pPr>
            <a:r>
              <a:rPr lang="en-US" sz="6590" b="true">
                <a:solidFill>
                  <a:srgbClr val="000000"/>
                </a:solidFill>
                <a:latin typeface="Cooper Hewitt Bold"/>
                <a:ea typeface="Cooper Hewitt Bold"/>
                <a:cs typeface="Cooper Hewitt Bold"/>
                <a:sym typeface="Cooper Hewitt Bold"/>
              </a:rPr>
              <a:t>Ev</a:t>
            </a:r>
            <a:r>
              <a:rPr lang="en-US" sz="6590" b="true">
                <a:solidFill>
                  <a:srgbClr val="000000"/>
                </a:solidFill>
                <a:latin typeface="Cooper Hewitt Bold"/>
                <a:ea typeface="Cooper Hewitt Bold"/>
                <a:cs typeface="Cooper Hewitt Bold"/>
                <a:sym typeface="Cooper Hewitt Bold"/>
              </a:rPr>
              <a:t>aluation</a:t>
            </a:r>
          </a:p>
        </p:txBody>
      </p:sp>
      <p:grpSp>
        <p:nvGrpSpPr>
          <p:cNvPr name="Group 4" id="4"/>
          <p:cNvGrpSpPr/>
          <p:nvPr/>
        </p:nvGrpSpPr>
        <p:grpSpPr>
          <a:xfrm rot="0">
            <a:off x="704850" y="1834241"/>
            <a:ext cx="9000343" cy="4269852"/>
            <a:chOff x="0" y="0"/>
            <a:chExt cx="2370461" cy="1124570"/>
          </a:xfrm>
        </p:grpSpPr>
        <p:sp>
          <p:nvSpPr>
            <p:cNvPr name="Freeform 5" id="5"/>
            <p:cNvSpPr/>
            <p:nvPr/>
          </p:nvSpPr>
          <p:spPr>
            <a:xfrm flipH="false" flipV="false" rot="0">
              <a:off x="0" y="0"/>
              <a:ext cx="2370461" cy="1124570"/>
            </a:xfrm>
            <a:custGeom>
              <a:avLst/>
              <a:gdLst/>
              <a:ahLst/>
              <a:cxnLst/>
              <a:rect r="r" b="b" t="t" l="l"/>
              <a:pathLst>
                <a:path h="1124570" w="2370461">
                  <a:moveTo>
                    <a:pt x="11182" y="0"/>
                  </a:moveTo>
                  <a:lnTo>
                    <a:pt x="2359278" y="0"/>
                  </a:lnTo>
                  <a:cubicBezTo>
                    <a:pt x="2365454" y="0"/>
                    <a:pt x="2370461" y="5007"/>
                    <a:pt x="2370461" y="11182"/>
                  </a:cubicBezTo>
                  <a:lnTo>
                    <a:pt x="2370461" y="1113388"/>
                  </a:lnTo>
                  <a:cubicBezTo>
                    <a:pt x="2370461" y="1119563"/>
                    <a:pt x="2365454" y="1124570"/>
                    <a:pt x="2359278" y="1124570"/>
                  </a:cubicBezTo>
                  <a:lnTo>
                    <a:pt x="11182" y="1124570"/>
                  </a:lnTo>
                  <a:cubicBezTo>
                    <a:pt x="5007" y="1124570"/>
                    <a:pt x="0" y="1119563"/>
                    <a:pt x="0" y="1113388"/>
                  </a:cubicBezTo>
                  <a:lnTo>
                    <a:pt x="0" y="11182"/>
                  </a:lnTo>
                  <a:cubicBezTo>
                    <a:pt x="0" y="5007"/>
                    <a:pt x="5007" y="0"/>
                    <a:pt x="11182" y="0"/>
                  </a:cubicBezTo>
                  <a:close/>
                </a:path>
              </a:pathLst>
            </a:custGeom>
            <a:solidFill>
              <a:srgbClr val="80C5B7">
                <a:alpha val="48627"/>
              </a:srgbClr>
            </a:solidFill>
          </p:spPr>
        </p:sp>
        <p:sp>
          <p:nvSpPr>
            <p:cNvPr name="TextBox 6" id="6"/>
            <p:cNvSpPr txBox="true"/>
            <p:nvPr/>
          </p:nvSpPr>
          <p:spPr>
            <a:xfrm>
              <a:off x="0" y="38100"/>
              <a:ext cx="2370461" cy="1086470"/>
            </a:xfrm>
            <a:prstGeom prst="rect">
              <a:avLst/>
            </a:prstGeom>
          </p:spPr>
          <p:txBody>
            <a:bodyPr anchor="ctr" rtlCol="false" tIns="50800" lIns="50800" bIns="50800" rIns="50800"/>
            <a:lstStyle/>
            <a:p>
              <a:pPr algn="ctr">
                <a:lnSpc>
                  <a:spcPts val="2331"/>
                </a:lnSpc>
              </a:pPr>
            </a:p>
          </p:txBody>
        </p:sp>
      </p:grpSp>
      <p:sp>
        <p:nvSpPr>
          <p:cNvPr name="TextBox 7" id="7"/>
          <p:cNvSpPr txBox="true"/>
          <p:nvPr/>
        </p:nvSpPr>
        <p:spPr>
          <a:xfrm rot="0">
            <a:off x="975289" y="2023501"/>
            <a:ext cx="8196794" cy="432732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Closed-World Metrics</a:t>
            </a:r>
          </a:p>
          <a:p>
            <a:pPr algn="l">
              <a:lnSpc>
                <a:spcPts val="2883"/>
              </a:lnSpc>
            </a:pPr>
            <a:r>
              <a:rPr lang="en-US" sz="1922" spc="115" b="true">
                <a:solidFill>
                  <a:srgbClr val="000000"/>
                </a:solidFill>
                <a:latin typeface="Canva Sans Bold"/>
                <a:ea typeface="Canva Sans Bold"/>
                <a:cs typeface="Canva Sans Bold"/>
                <a:sym typeface="Canva Sans Bold"/>
              </a:rPr>
              <a:t>Classification Metrics (Symptom Extraction / Triage)</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Precision, Recall, F1</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Measure</a:t>
            </a:r>
            <a:r>
              <a:rPr lang="en-US" sz="1922" spc="115">
                <a:solidFill>
                  <a:srgbClr val="000000"/>
                </a:solidFill>
                <a:latin typeface="Canva Sans"/>
                <a:ea typeface="Canva Sans"/>
                <a:cs typeface="Canva Sans"/>
                <a:sym typeface="Canva Sans"/>
              </a:rPr>
              <a:t> the accuracy of identifying known symptoms or classifying patients into risk levels</a:t>
            </a:r>
          </a:p>
          <a:p>
            <a:pPr algn="l">
              <a:lnSpc>
                <a:spcPts val="2883"/>
              </a:lnSpc>
            </a:pPr>
          </a:p>
          <a:p>
            <a:pPr algn="l">
              <a:lnSpc>
                <a:spcPts val="2883"/>
              </a:lnSpc>
            </a:pPr>
            <a:r>
              <a:rPr lang="en-US" sz="1922" spc="115" b="true">
                <a:solidFill>
                  <a:srgbClr val="000000"/>
                </a:solidFill>
                <a:latin typeface="Canva Sans Bold"/>
                <a:ea typeface="Canva Sans Bold"/>
                <a:cs typeface="Canva Sans Bold"/>
                <a:sym typeface="Canva Sans Bold"/>
              </a:rPr>
              <a:t>Baseline</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Dictionary-based / keyword-matching approach for symptom extraction</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Static rules (thresholds) applied to sensor values</a:t>
            </a:r>
          </a:p>
          <a:p>
            <a:pPr algn="l">
              <a:lnSpc>
                <a:spcPts val="2883"/>
              </a:lnSpc>
            </a:pPr>
          </a:p>
          <a:p>
            <a:pPr algn="l">
              <a:lnSpc>
                <a:spcPts val="2883"/>
              </a:lnSpc>
            </a:pPr>
          </a:p>
        </p:txBody>
      </p:sp>
      <p:grpSp>
        <p:nvGrpSpPr>
          <p:cNvPr name="Group 8" id="8"/>
          <p:cNvGrpSpPr/>
          <p:nvPr/>
        </p:nvGrpSpPr>
        <p:grpSpPr>
          <a:xfrm rot="0">
            <a:off x="10216176" y="1204784"/>
            <a:ext cx="6566859" cy="7431018"/>
            <a:chOff x="0" y="0"/>
            <a:chExt cx="1729543" cy="1957141"/>
          </a:xfrm>
        </p:grpSpPr>
        <p:sp>
          <p:nvSpPr>
            <p:cNvPr name="Freeform 9" id="9"/>
            <p:cNvSpPr/>
            <p:nvPr/>
          </p:nvSpPr>
          <p:spPr>
            <a:xfrm flipH="false" flipV="false" rot="0">
              <a:off x="0" y="0"/>
              <a:ext cx="1729543" cy="1957141"/>
            </a:xfrm>
            <a:custGeom>
              <a:avLst/>
              <a:gdLst/>
              <a:ahLst/>
              <a:cxnLst/>
              <a:rect r="r" b="b" t="t" l="l"/>
              <a:pathLst>
                <a:path h="1957141" w="1729543">
                  <a:moveTo>
                    <a:pt x="15326" y="0"/>
                  </a:moveTo>
                  <a:lnTo>
                    <a:pt x="1714217" y="0"/>
                  </a:lnTo>
                  <a:cubicBezTo>
                    <a:pt x="1718282" y="0"/>
                    <a:pt x="1722180" y="1615"/>
                    <a:pt x="1725054" y="4489"/>
                  </a:cubicBezTo>
                  <a:cubicBezTo>
                    <a:pt x="1727928" y="7363"/>
                    <a:pt x="1729543" y="11261"/>
                    <a:pt x="1729543" y="15326"/>
                  </a:cubicBezTo>
                  <a:lnTo>
                    <a:pt x="1729543" y="1941814"/>
                  </a:lnTo>
                  <a:cubicBezTo>
                    <a:pt x="1729543" y="1950279"/>
                    <a:pt x="1722681" y="1957141"/>
                    <a:pt x="1714217" y="1957141"/>
                  </a:cubicBezTo>
                  <a:lnTo>
                    <a:pt x="15326" y="1957141"/>
                  </a:lnTo>
                  <a:cubicBezTo>
                    <a:pt x="11261" y="1957141"/>
                    <a:pt x="7363" y="1955526"/>
                    <a:pt x="4489" y="1952652"/>
                  </a:cubicBezTo>
                  <a:cubicBezTo>
                    <a:pt x="1615" y="1949777"/>
                    <a:pt x="0" y="1945879"/>
                    <a:pt x="0" y="1941814"/>
                  </a:cubicBezTo>
                  <a:lnTo>
                    <a:pt x="0" y="15326"/>
                  </a:lnTo>
                  <a:cubicBezTo>
                    <a:pt x="0" y="11261"/>
                    <a:pt x="1615" y="7363"/>
                    <a:pt x="4489" y="4489"/>
                  </a:cubicBezTo>
                  <a:cubicBezTo>
                    <a:pt x="7363" y="1615"/>
                    <a:pt x="11261" y="0"/>
                    <a:pt x="15326" y="0"/>
                  </a:cubicBezTo>
                  <a:close/>
                </a:path>
              </a:pathLst>
            </a:custGeom>
            <a:solidFill>
              <a:srgbClr val="80C5B7">
                <a:alpha val="48627"/>
              </a:srgbClr>
            </a:solidFill>
          </p:spPr>
        </p:sp>
        <p:sp>
          <p:nvSpPr>
            <p:cNvPr name="TextBox 10" id="10"/>
            <p:cNvSpPr txBox="true"/>
            <p:nvPr/>
          </p:nvSpPr>
          <p:spPr>
            <a:xfrm>
              <a:off x="0" y="38100"/>
              <a:ext cx="1729543" cy="1919041"/>
            </a:xfrm>
            <a:prstGeom prst="rect">
              <a:avLst/>
            </a:prstGeom>
          </p:spPr>
          <p:txBody>
            <a:bodyPr anchor="ctr" rtlCol="false" tIns="50800" lIns="50800" bIns="50800" rIns="50800"/>
            <a:lstStyle/>
            <a:p>
              <a:pPr algn="ctr">
                <a:lnSpc>
                  <a:spcPts val="2331"/>
                </a:lnSpc>
              </a:pPr>
            </a:p>
          </p:txBody>
        </p:sp>
      </p:grpSp>
      <p:sp>
        <p:nvSpPr>
          <p:cNvPr name="TextBox 11" id="11"/>
          <p:cNvSpPr txBox="true"/>
          <p:nvPr/>
        </p:nvSpPr>
        <p:spPr>
          <a:xfrm rot="0">
            <a:off x="10391336" y="1412882"/>
            <a:ext cx="6133602" cy="7222920"/>
          </a:xfrm>
          <a:prstGeom prst="rect">
            <a:avLst/>
          </a:prstGeom>
        </p:spPr>
        <p:txBody>
          <a:bodyPr anchor="t" rtlCol="false" tIns="0" lIns="0" bIns="0" rIns="0">
            <a:spAutoFit/>
          </a:bodyPr>
          <a:lstStyle/>
          <a:p>
            <a:pPr algn="l">
              <a:lnSpc>
                <a:spcPts val="2883"/>
              </a:lnSpc>
            </a:pPr>
            <a:r>
              <a:rPr lang="en-US" sz="1922" spc="115" b="true">
                <a:solidFill>
                  <a:srgbClr val="000000"/>
                </a:solidFill>
                <a:latin typeface="Canva Sans Bold"/>
                <a:ea typeface="Canva Sans Bold"/>
                <a:cs typeface="Canva Sans Bold"/>
                <a:sym typeface="Canva Sans Bold"/>
              </a:rPr>
              <a:t>Open-World Metrics</a:t>
            </a:r>
          </a:p>
          <a:p>
            <a:pPr algn="l">
              <a:lnSpc>
                <a:spcPts val="2883"/>
              </a:lnSpc>
            </a:pPr>
            <a:r>
              <a:rPr lang="en-US" sz="1922" spc="115" b="true">
                <a:solidFill>
                  <a:srgbClr val="000000"/>
                </a:solidFill>
                <a:latin typeface="Canva Sans Bold"/>
                <a:ea typeface="Canva Sans Bold"/>
                <a:cs typeface="Canva Sans Bold"/>
                <a:sym typeface="Canva Sans Bold"/>
              </a:rPr>
              <a:t>Tex</a:t>
            </a:r>
            <a:r>
              <a:rPr lang="en-US" sz="1922" spc="115" b="true">
                <a:solidFill>
                  <a:srgbClr val="000000"/>
                </a:solidFill>
                <a:latin typeface="Canva Sans Bold"/>
                <a:ea typeface="Canva Sans Bold"/>
                <a:cs typeface="Canva Sans Bold"/>
                <a:sym typeface="Canva Sans Bold"/>
              </a:rPr>
              <a:t>t Gener</a:t>
            </a:r>
            <a:r>
              <a:rPr lang="en-US" sz="1922" spc="115" b="true">
                <a:solidFill>
                  <a:srgbClr val="000000"/>
                </a:solidFill>
                <a:latin typeface="Canva Sans Bold"/>
                <a:ea typeface="Canva Sans Bold"/>
                <a:cs typeface="Canva Sans Bold"/>
                <a:sym typeface="Canva Sans Bold"/>
              </a:rPr>
              <a:t>ation &amp; Recommendation Quality</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ROUGE / BLEU or LLM-based evaluation for clarity and accuracy of recommendations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Hum</a:t>
            </a:r>
            <a:r>
              <a:rPr lang="en-US" sz="1922" spc="115">
                <a:solidFill>
                  <a:srgbClr val="000000"/>
                </a:solidFill>
                <a:latin typeface="Canva Sans"/>
                <a:ea typeface="Canva Sans"/>
                <a:cs typeface="Canva Sans"/>
                <a:sym typeface="Canva Sans"/>
              </a:rPr>
              <a:t>an rating (clinician-rated helpfulness)</a:t>
            </a:r>
          </a:p>
          <a:p>
            <a:pPr algn="l">
              <a:lnSpc>
                <a:spcPts val="2883"/>
              </a:lnSpc>
            </a:pPr>
          </a:p>
          <a:p>
            <a:pPr algn="l">
              <a:lnSpc>
                <a:spcPts val="2883"/>
              </a:lnSpc>
            </a:pPr>
            <a:r>
              <a:rPr lang="en-US" sz="1922" spc="115" b="true">
                <a:solidFill>
                  <a:srgbClr val="000000"/>
                </a:solidFill>
                <a:latin typeface="Canva Sans Bold"/>
                <a:ea typeface="Canva Sans Bold"/>
                <a:cs typeface="Canva Sans Bold"/>
                <a:sym typeface="Canva Sans Bold"/>
              </a:rPr>
              <a:t>Clinical Impact &amp; Outcomes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Reduction in unnecessary ER visits</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Shorter time-to-intervention</a:t>
            </a:r>
          </a:p>
          <a:p>
            <a:pPr algn="l">
              <a:lnSpc>
                <a:spcPts val="2883"/>
              </a:lnSpc>
            </a:pPr>
          </a:p>
          <a:p>
            <a:pPr algn="l">
              <a:lnSpc>
                <a:spcPts val="2883"/>
              </a:lnSpc>
            </a:pPr>
            <a:r>
              <a:rPr lang="en-US" sz="1922" spc="115" b="true">
                <a:solidFill>
                  <a:srgbClr val="000000"/>
                </a:solidFill>
                <a:latin typeface="Canva Sans Bold"/>
                <a:ea typeface="Canva Sans Bold"/>
                <a:cs typeface="Canva Sans Bold"/>
                <a:sym typeface="Canva Sans Bold"/>
              </a:rPr>
              <a:t>Patient &amp; Clinician Satisfaction</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SUS or NPS surveys to assess system usability and trust</a:t>
            </a:r>
          </a:p>
          <a:p>
            <a:pPr algn="l">
              <a:lnSpc>
                <a:spcPts val="2883"/>
              </a:lnSpc>
            </a:pPr>
          </a:p>
          <a:p>
            <a:pPr algn="l">
              <a:lnSpc>
                <a:spcPts val="2883"/>
              </a:lnSpc>
            </a:pPr>
            <a:r>
              <a:rPr lang="en-US" sz="1922" spc="115" b="true">
                <a:solidFill>
                  <a:srgbClr val="000000"/>
                </a:solidFill>
                <a:latin typeface="Canva Sans Bold"/>
                <a:ea typeface="Canva Sans Bold"/>
                <a:cs typeface="Canva Sans Bold"/>
                <a:sym typeface="Canva Sans Bold"/>
              </a:rPr>
              <a:t>Baseline</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Template text messages without contextual adaptation</a:t>
            </a:r>
          </a:p>
          <a:p>
            <a:pPr algn="l" marL="414972" indent="-207486" lvl="1">
              <a:lnSpc>
                <a:spcPts val="2883"/>
              </a:lnSpc>
              <a:buFont typeface="Arial"/>
              <a:buChar char="•"/>
            </a:pPr>
            <a:r>
              <a:rPr lang="en-US" sz="1922" spc="115">
                <a:solidFill>
                  <a:srgbClr val="000000"/>
                </a:solidFill>
                <a:latin typeface="Canva Sans"/>
                <a:ea typeface="Canva Sans"/>
                <a:cs typeface="Canva Sans"/>
                <a:sym typeface="Canva Sans"/>
              </a:rPr>
              <a:t>Manual recommendations based on static clinical rules</a:t>
            </a:r>
          </a:p>
          <a:p>
            <a:pPr algn="l">
              <a:lnSpc>
                <a:spcPts val="2883"/>
              </a:lnSpc>
            </a:pPr>
          </a:p>
        </p:txBody>
      </p:sp>
      <p:sp>
        <p:nvSpPr>
          <p:cNvPr name="Freeform 12" id="12"/>
          <p:cNvSpPr/>
          <p:nvPr/>
        </p:nvSpPr>
        <p:spPr>
          <a:xfrm flipH="true" flipV="false" rot="0">
            <a:off x="301099" y="5958646"/>
            <a:ext cx="4392241" cy="4328354"/>
          </a:xfrm>
          <a:custGeom>
            <a:avLst/>
            <a:gdLst/>
            <a:ahLst/>
            <a:cxnLst/>
            <a:rect r="r" b="b" t="t" l="l"/>
            <a:pathLst>
              <a:path h="4328354" w="4392241">
                <a:moveTo>
                  <a:pt x="4392241" y="0"/>
                </a:moveTo>
                <a:lnTo>
                  <a:pt x="0" y="0"/>
                </a:lnTo>
                <a:lnTo>
                  <a:pt x="0" y="4328354"/>
                </a:lnTo>
                <a:lnTo>
                  <a:pt x="4392241" y="4328354"/>
                </a:lnTo>
                <a:lnTo>
                  <a:pt x="439224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330928">
            <a:off x="-1203733" y="-4598012"/>
            <a:ext cx="20695466" cy="19483024"/>
          </a:xfrm>
          <a:custGeom>
            <a:avLst/>
            <a:gdLst/>
            <a:ahLst/>
            <a:cxnLst/>
            <a:rect r="r" b="b" t="t" l="l"/>
            <a:pathLst>
              <a:path h="19483024" w="20695466">
                <a:moveTo>
                  <a:pt x="6452701" y="0"/>
                </a:moveTo>
                <a:lnTo>
                  <a:pt x="20695466" y="11471469"/>
                </a:lnTo>
                <a:lnTo>
                  <a:pt x="14242765" y="19483024"/>
                </a:lnTo>
                <a:lnTo>
                  <a:pt x="0" y="8011555"/>
                </a:lnTo>
                <a:lnTo>
                  <a:pt x="6452701" y="0"/>
                </a:lnTo>
                <a:close/>
              </a:path>
            </a:pathLst>
          </a:custGeom>
          <a:blipFill>
            <a:blip r:embed="rId2"/>
            <a:stretch>
              <a:fillRect l="-23944" t="-33019" r="-20124" b="-22744"/>
            </a:stretch>
          </a:blipFill>
        </p:spPr>
      </p:sp>
      <p:grpSp>
        <p:nvGrpSpPr>
          <p:cNvPr name="Group 3" id="3"/>
          <p:cNvGrpSpPr/>
          <p:nvPr/>
        </p:nvGrpSpPr>
        <p:grpSpPr>
          <a:xfrm rot="0">
            <a:off x="218305" y="2932980"/>
            <a:ext cx="5296111" cy="6458766"/>
            <a:chOff x="0" y="0"/>
            <a:chExt cx="1297915" cy="1582846"/>
          </a:xfrm>
        </p:grpSpPr>
        <p:sp>
          <p:nvSpPr>
            <p:cNvPr name="Freeform 4" id="4"/>
            <p:cNvSpPr/>
            <p:nvPr/>
          </p:nvSpPr>
          <p:spPr>
            <a:xfrm flipH="false" flipV="false" rot="0">
              <a:off x="0" y="0"/>
              <a:ext cx="1297915" cy="1582846"/>
            </a:xfrm>
            <a:custGeom>
              <a:avLst/>
              <a:gdLst/>
              <a:ahLst/>
              <a:cxnLst/>
              <a:rect r="r" b="b" t="t" l="l"/>
              <a:pathLst>
                <a:path h="1582846" w="1297915">
                  <a:moveTo>
                    <a:pt x="21927" y="0"/>
                  </a:moveTo>
                  <a:lnTo>
                    <a:pt x="1275988" y="0"/>
                  </a:lnTo>
                  <a:cubicBezTo>
                    <a:pt x="1281803" y="0"/>
                    <a:pt x="1287380" y="2310"/>
                    <a:pt x="1291492" y="6422"/>
                  </a:cubicBezTo>
                  <a:cubicBezTo>
                    <a:pt x="1295605" y="10534"/>
                    <a:pt x="1297915" y="16112"/>
                    <a:pt x="1297915" y="21927"/>
                  </a:cubicBezTo>
                  <a:lnTo>
                    <a:pt x="1297915" y="1560919"/>
                  </a:lnTo>
                  <a:cubicBezTo>
                    <a:pt x="1297915" y="1573029"/>
                    <a:pt x="1288098" y="1582846"/>
                    <a:pt x="1275988" y="1582846"/>
                  </a:cubicBezTo>
                  <a:lnTo>
                    <a:pt x="21927" y="1582846"/>
                  </a:lnTo>
                  <a:cubicBezTo>
                    <a:pt x="9817" y="1582846"/>
                    <a:pt x="0" y="1573029"/>
                    <a:pt x="0" y="1560919"/>
                  </a:cubicBezTo>
                  <a:lnTo>
                    <a:pt x="0" y="21927"/>
                  </a:lnTo>
                  <a:cubicBezTo>
                    <a:pt x="0" y="9817"/>
                    <a:pt x="9817" y="0"/>
                    <a:pt x="21927" y="0"/>
                  </a:cubicBezTo>
                  <a:close/>
                </a:path>
              </a:pathLst>
            </a:custGeom>
            <a:solidFill>
              <a:srgbClr val="034172">
                <a:alpha val="34902"/>
              </a:srgbClr>
            </a:solidFill>
            <a:ln w="19050" cap="sq">
              <a:solidFill>
                <a:srgbClr val="000000">
                  <a:alpha val="34902"/>
                </a:srgbClr>
              </a:solidFill>
              <a:prstDash val="solid"/>
              <a:miter/>
            </a:ln>
          </p:spPr>
        </p:sp>
        <p:sp>
          <p:nvSpPr>
            <p:cNvPr name="TextBox 5" id="5"/>
            <p:cNvSpPr txBox="true"/>
            <p:nvPr/>
          </p:nvSpPr>
          <p:spPr>
            <a:xfrm>
              <a:off x="0" y="-38100"/>
              <a:ext cx="1297915" cy="162094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2050915" y="615495"/>
            <a:ext cx="1283471" cy="1211130"/>
          </a:xfrm>
          <a:custGeom>
            <a:avLst/>
            <a:gdLst/>
            <a:ahLst/>
            <a:cxnLst/>
            <a:rect r="r" b="b" t="t" l="l"/>
            <a:pathLst>
              <a:path h="1211130" w="1283471">
                <a:moveTo>
                  <a:pt x="0" y="0"/>
                </a:moveTo>
                <a:lnTo>
                  <a:pt x="1283472" y="0"/>
                </a:lnTo>
                <a:lnTo>
                  <a:pt x="1283472" y="1211130"/>
                </a:lnTo>
                <a:lnTo>
                  <a:pt x="0" y="12111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111891" y="510720"/>
            <a:ext cx="834579" cy="1211130"/>
          </a:xfrm>
          <a:custGeom>
            <a:avLst/>
            <a:gdLst/>
            <a:ahLst/>
            <a:cxnLst/>
            <a:rect r="r" b="b" t="t" l="l"/>
            <a:pathLst>
              <a:path h="1211130" w="834579">
                <a:moveTo>
                  <a:pt x="0" y="0"/>
                </a:moveTo>
                <a:lnTo>
                  <a:pt x="834579" y="0"/>
                </a:lnTo>
                <a:lnTo>
                  <a:pt x="834579" y="1211130"/>
                </a:lnTo>
                <a:lnTo>
                  <a:pt x="0" y="1211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908489" y="510720"/>
            <a:ext cx="1211130" cy="1211130"/>
          </a:xfrm>
          <a:custGeom>
            <a:avLst/>
            <a:gdLst/>
            <a:ahLst/>
            <a:cxnLst/>
            <a:rect r="r" b="b" t="t" l="l"/>
            <a:pathLst>
              <a:path h="1211130" w="1211130">
                <a:moveTo>
                  <a:pt x="0" y="0"/>
                </a:moveTo>
                <a:lnTo>
                  <a:pt x="1211130" y="0"/>
                </a:lnTo>
                <a:lnTo>
                  <a:pt x="1211130" y="1211130"/>
                </a:lnTo>
                <a:lnTo>
                  <a:pt x="0" y="12111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207791" y="2195486"/>
            <a:ext cx="2956174" cy="537845"/>
          </a:xfrm>
          <a:prstGeom prst="rect">
            <a:avLst/>
          </a:prstGeom>
        </p:spPr>
        <p:txBody>
          <a:bodyPr anchor="t" rtlCol="false" tIns="0" lIns="0" bIns="0" rIns="0">
            <a:spAutoFit/>
          </a:bodyPr>
          <a:lstStyle/>
          <a:p>
            <a:pPr algn="ctr">
              <a:lnSpc>
                <a:spcPts val="4479"/>
              </a:lnSpc>
            </a:pPr>
            <a:r>
              <a:rPr lang="en-US" sz="3199" spc="57">
                <a:solidFill>
                  <a:srgbClr val="000000"/>
                </a:solidFill>
                <a:latin typeface="Montserrat"/>
                <a:ea typeface="Montserrat"/>
                <a:cs typeface="Montserrat"/>
                <a:sym typeface="Montserrat"/>
              </a:rPr>
              <a:t>PROMPT 1</a:t>
            </a:r>
          </a:p>
        </p:txBody>
      </p:sp>
      <p:sp>
        <p:nvSpPr>
          <p:cNvPr name="TextBox 10" id="10"/>
          <p:cNvSpPr txBox="true"/>
          <p:nvPr/>
        </p:nvSpPr>
        <p:spPr>
          <a:xfrm rot="0">
            <a:off x="6444413" y="2195486"/>
            <a:ext cx="4170612" cy="537845"/>
          </a:xfrm>
          <a:prstGeom prst="rect">
            <a:avLst/>
          </a:prstGeom>
        </p:spPr>
        <p:txBody>
          <a:bodyPr anchor="t" rtlCol="false" tIns="0" lIns="0" bIns="0" rIns="0">
            <a:spAutoFit/>
          </a:bodyPr>
          <a:lstStyle/>
          <a:p>
            <a:pPr algn="ctr" marL="0" indent="0" lvl="1">
              <a:lnSpc>
                <a:spcPts val="4479"/>
              </a:lnSpc>
              <a:spcBef>
                <a:spcPct val="0"/>
              </a:spcBef>
            </a:pPr>
            <a:r>
              <a:rPr lang="en-US" sz="3199" spc="57">
                <a:solidFill>
                  <a:srgbClr val="000000"/>
                </a:solidFill>
                <a:latin typeface="Montserrat"/>
                <a:ea typeface="Montserrat"/>
                <a:cs typeface="Montserrat"/>
                <a:sym typeface="Montserrat"/>
              </a:rPr>
              <a:t>PROMPT 2</a:t>
            </a:r>
          </a:p>
        </p:txBody>
      </p:sp>
      <p:sp>
        <p:nvSpPr>
          <p:cNvPr name="TextBox 11" id="11"/>
          <p:cNvSpPr txBox="true"/>
          <p:nvPr/>
        </p:nvSpPr>
        <p:spPr>
          <a:xfrm rot="0">
            <a:off x="12833561" y="2195486"/>
            <a:ext cx="3360987" cy="537845"/>
          </a:xfrm>
          <a:prstGeom prst="rect">
            <a:avLst/>
          </a:prstGeom>
        </p:spPr>
        <p:txBody>
          <a:bodyPr anchor="t" rtlCol="false" tIns="0" lIns="0" bIns="0" rIns="0">
            <a:spAutoFit/>
          </a:bodyPr>
          <a:lstStyle/>
          <a:p>
            <a:pPr algn="ctr" marL="0" indent="0" lvl="1">
              <a:lnSpc>
                <a:spcPts val="4479"/>
              </a:lnSpc>
              <a:spcBef>
                <a:spcPct val="0"/>
              </a:spcBef>
            </a:pPr>
            <a:r>
              <a:rPr lang="en-US" sz="3199" spc="57">
                <a:solidFill>
                  <a:srgbClr val="000000"/>
                </a:solidFill>
                <a:latin typeface="Montserrat"/>
                <a:ea typeface="Montserrat"/>
                <a:cs typeface="Montserrat"/>
                <a:sym typeface="Montserrat"/>
              </a:rPr>
              <a:t>PROMPT 3</a:t>
            </a:r>
          </a:p>
        </p:txBody>
      </p:sp>
      <p:sp>
        <p:nvSpPr>
          <p:cNvPr name="TextBox 12" id="12"/>
          <p:cNvSpPr txBox="true"/>
          <p:nvPr/>
        </p:nvSpPr>
        <p:spPr>
          <a:xfrm rot="0">
            <a:off x="385211" y="3087742"/>
            <a:ext cx="4962299" cy="6483622"/>
          </a:xfrm>
          <a:prstGeom prst="rect">
            <a:avLst/>
          </a:prstGeom>
        </p:spPr>
        <p:txBody>
          <a:bodyPr anchor="t" rtlCol="false" tIns="0" lIns="0" bIns="0" rIns="0">
            <a:spAutoFit/>
          </a:bodyPr>
          <a:lstStyle/>
          <a:p>
            <a:pPr algn="l">
              <a:lnSpc>
                <a:spcPts val="2340"/>
              </a:lnSpc>
            </a:pPr>
            <a:r>
              <a:rPr lang="en-US" sz="1671" spc="30" b="true">
                <a:solidFill>
                  <a:srgbClr val="000000"/>
                </a:solidFill>
                <a:latin typeface="Montserrat Bold"/>
                <a:ea typeface="Montserrat Bold"/>
                <a:cs typeface="Montserrat Bold"/>
                <a:sym typeface="Montserrat Bold"/>
              </a:rPr>
              <a:t>Sce</a:t>
            </a:r>
            <a:r>
              <a:rPr lang="en-US" sz="1671" spc="30" b="true">
                <a:solidFill>
                  <a:srgbClr val="000000"/>
                </a:solidFill>
                <a:latin typeface="Montserrat Bold"/>
                <a:ea typeface="Montserrat Bold"/>
                <a:cs typeface="Montserrat Bold"/>
                <a:sym typeface="Montserrat Bold"/>
              </a:rPr>
              <a:t>nario – Mr. Levi, 73, Home Monitoring for Chronic Heart Failure  </a:t>
            </a:r>
          </a:p>
          <a:p>
            <a:pPr algn="l">
              <a:lnSpc>
                <a:spcPts val="2340"/>
              </a:lnSpc>
            </a:pPr>
            <a:r>
              <a:rPr lang="en-US" sz="1671" spc="30" b="true">
                <a:solidFill>
                  <a:srgbClr val="000000"/>
                </a:solidFill>
                <a:latin typeface="Montserrat Bold"/>
                <a:ea typeface="Montserrat Bold"/>
                <a:cs typeface="Montserrat Bold"/>
                <a:sym typeface="Montserrat Bold"/>
              </a:rPr>
              <a:t>Day 1 (Intake):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Patient (“combined_text”): “I’v</a:t>
            </a:r>
            <a:r>
              <a:rPr lang="en-US" sz="1671" spc="30">
                <a:solidFill>
                  <a:srgbClr val="000000"/>
                </a:solidFill>
                <a:latin typeface="Montserrat"/>
                <a:ea typeface="Montserrat"/>
                <a:cs typeface="Montserrat"/>
                <a:sym typeface="Montserrat"/>
              </a:rPr>
              <a:t>e been more tired today, my ankles are swollen, and I get out of breath walking from the bedroom to the living room.”  </a:t>
            </a:r>
          </a:p>
          <a:p>
            <a:pPr algn="l">
              <a:lnSpc>
                <a:spcPts val="2340"/>
              </a:lnSpc>
            </a:pPr>
            <a:r>
              <a:rPr lang="en-US" sz="1671" spc="30">
                <a:solidFill>
                  <a:srgbClr val="000000"/>
                </a:solidFill>
                <a:latin typeface="Montserrat"/>
                <a:ea typeface="Montserrat"/>
                <a:cs typeface="Montserrat"/>
                <a:sym typeface="Montserrat"/>
              </a:rPr>
              <a:t>  Vital</a:t>
            </a:r>
            <a:r>
              <a:rPr lang="en-US" sz="1671" spc="30">
                <a:solidFill>
                  <a:srgbClr val="000000"/>
                </a:solidFill>
                <a:latin typeface="Montserrat"/>
                <a:ea typeface="Montserrat"/>
                <a:cs typeface="Montserrat"/>
                <a:sym typeface="Montserrat"/>
              </a:rPr>
              <a:t>s: BP 145/95 mmHg, SpO₂ 92 %, Pulse 84 bpm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System: Classified as “Critical Deterioration”; alert sent to CHF care team.  </a:t>
            </a:r>
          </a:p>
          <a:p>
            <a:pPr algn="l">
              <a:lnSpc>
                <a:spcPts val="2340"/>
              </a:lnSpc>
            </a:pPr>
          </a:p>
          <a:p>
            <a:pPr algn="l">
              <a:lnSpc>
                <a:spcPts val="2340"/>
              </a:lnSpc>
            </a:pPr>
            <a:r>
              <a:rPr lang="en-US" sz="1671" spc="30" b="true">
                <a:solidFill>
                  <a:srgbClr val="000000"/>
                </a:solidFill>
                <a:latin typeface="Montserrat Bold"/>
                <a:ea typeface="Montserrat Bold"/>
                <a:cs typeface="Montserrat Bold"/>
                <a:sym typeface="Montserrat Bold"/>
              </a:rPr>
              <a:t>Day 2 (No Change):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Patient (“combined_text”): “I still weigh 71 kg, my ankle swelling is the same, and breathing feels no easier when I lie flat.”  </a:t>
            </a:r>
          </a:p>
          <a:p>
            <a:pPr algn="l">
              <a:lnSpc>
                <a:spcPts val="2340"/>
              </a:lnSpc>
            </a:pPr>
            <a:r>
              <a:rPr lang="en-US" sz="1671" spc="30">
                <a:solidFill>
                  <a:srgbClr val="000000"/>
                </a:solidFill>
                <a:latin typeface="Montserrat"/>
                <a:ea typeface="Montserrat"/>
                <a:cs typeface="Montserrat"/>
                <a:sym typeface="Montserrat"/>
              </a:rPr>
              <a:t>  Vitals: BP 147/97 mmHg, SpO₂ 91 %, Pulse 85 bpm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System: Flagged as “No Improvement”; continue current diuretic dose and monitor closely.  </a:t>
            </a:r>
          </a:p>
          <a:p>
            <a:pPr algn="l">
              <a:lnSpc>
                <a:spcPts val="2340"/>
              </a:lnSpc>
            </a:pPr>
          </a:p>
        </p:txBody>
      </p:sp>
      <p:grpSp>
        <p:nvGrpSpPr>
          <p:cNvPr name="Group 13" id="13"/>
          <p:cNvGrpSpPr/>
          <p:nvPr/>
        </p:nvGrpSpPr>
        <p:grpSpPr>
          <a:xfrm rot="0">
            <a:off x="5938813" y="2932980"/>
            <a:ext cx="5296111" cy="6458766"/>
            <a:chOff x="0" y="0"/>
            <a:chExt cx="1297915" cy="1582846"/>
          </a:xfrm>
        </p:grpSpPr>
        <p:sp>
          <p:nvSpPr>
            <p:cNvPr name="Freeform 14" id="14"/>
            <p:cNvSpPr/>
            <p:nvPr/>
          </p:nvSpPr>
          <p:spPr>
            <a:xfrm flipH="false" flipV="false" rot="0">
              <a:off x="0" y="0"/>
              <a:ext cx="1297915" cy="1582846"/>
            </a:xfrm>
            <a:custGeom>
              <a:avLst/>
              <a:gdLst/>
              <a:ahLst/>
              <a:cxnLst/>
              <a:rect r="r" b="b" t="t" l="l"/>
              <a:pathLst>
                <a:path h="1582846" w="1297915">
                  <a:moveTo>
                    <a:pt x="21927" y="0"/>
                  </a:moveTo>
                  <a:lnTo>
                    <a:pt x="1275988" y="0"/>
                  </a:lnTo>
                  <a:cubicBezTo>
                    <a:pt x="1281803" y="0"/>
                    <a:pt x="1287380" y="2310"/>
                    <a:pt x="1291492" y="6422"/>
                  </a:cubicBezTo>
                  <a:cubicBezTo>
                    <a:pt x="1295605" y="10534"/>
                    <a:pt x="1297915" y="16112"/>
                    <a:pt x="1297915" y="21927"/>
                  </a:cubicBezTo>
                  <a:lnTo>
                    <a:pt x="1297915" y="1560919"/>
                  </a:lnTo>
                  <a:cubicBezTo>
                    <a:pt x="1297915" y="1573029"/>
                    <a:pt x="1288098" y="1582846"/>
                    <a:pt x="1275988" y="1582846"/>
                  </a:cubicBezTo>
                  <a:lnTo>
                    <a:pt x="21927" y="1582846"/>
                  </a:lnTo>
                  <a:cubicBezTo>
                    <a:pt x="9817" y="1582846"/>
                    <a:pt x="0" y="1573029"/>
                    <a:pt x="0" y="1560919"/>
                  </a:cubicBezTo>
                  <a:lnTo>
                    <a:pt x="0" y="21927"/>
                  </a:lnTo>
                  <a:cubicBezTo>
                    <a:pt x="0" y="9817"/>
                    <a:pt x="9817" y="0"/>
                    <a:pt x="21927" y="0"/>
                  </a:cubicBezTo>
                  <a:close/>
                </a:path>
              </a:pathLst>
            </a:custGeom>
            <a:solidFill>
              <a:srgbClr val="034172">
                <a:alpha val="34902"/>
              </a:srgbClr>
            </a:solidFill>
            <a:ln w="19050" cap="sq">
              <a:solidFill>
                <a:srgbClr val="000000">
                  <a:alpha val="34902"/>
                </a:srgbClr>
              </a:solidFill>
              <a:prstDash val="solid"/>
              <a:miter/>
            </a:ln>
          </p:spPr>
        </p:sp>
        <p:sp>
          <p:nvSpPr>
            <p:cNvPr name="TextBox 15" id="15"/>
            <p:cNvSpPr txBox="true"/>
            <p:nvPr/>
          </p:nvSpPr>
          <p:spPr>
            <a:xfrm>
              <a:off x="0" y="-38100"/>
              <a:ext cx="1297915" cy="162094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6094595" y="3087742"/>
            <a:ext cx="4984548" cy="5891426"/>
          </a:xfrm>
          <a:prstGeom prst="rect">
            <a:avLst/>
          </a:prstGeom>
        </p:spPr>
        <p:txBody>
          <a:bodyPr anchor="t" rtlCol="false" tIns="0" lIns="0" bIns="0" rIns="0">
            <a:spAutoFit/>
          </a:bodyPr>
          <a:lstStyle/>
          <a:p>
            <a:pPr algn="l">
              <a:lnSpc>
                <a:spcPts val="2350"/>
              </a:lnSpc>
            </a:pPr>
            <a:r>
              <a:rPr lang="en-US" sz="1679" spc="30" b="true">
                <a:solidFill>
                  <a:srgbClr val="000000"/>
                </a:solidFill>
                <a:latin typeface="Montserrat Bold"/>
                <a:ea typeface="Montserrat Bold"/>
                <a:cs typeface="Montserrat Bold"/>
                <a:sym typeface="Montserrat Bold"/>
              </a:rPr>
              <a:t>Sce</a:t>
            </a:r>
            <a:r>
              <a:rPr lang="en-US" sz="1679" spc="30" b="true">
                <a:solidFill>
                  <a:srgbClr val="000000"/>
                </a:solidFill>
                <a:latin typeface="Montserrat Bold"/>
                <a:ea typeface="Montserrat Bold"/>
                <a:cs typeface="Montserrat Bold"/>
                <a:sym typeface="Montserrat Bold"/>
              </a:rPr>
              <a:t>nario – Ms. Cohen, 65, Home Treatment for Left-Leg Cellulitis  </a:t>
            </a:r>
          </a:p>
          <a:p>
            <a:pPr algn="l">
              <a:lnSpc>
                <a:spcPts val="2350"/>
              </a:lnSpc>
            </a:pPr>
            <a:r>
              <a:rPr lang="en-US" sz="1679" spc="30" b="true">
                <a:solidFill>
                  <a:srgbClr val="000000"/>
                </a:solidFill>
                <a:latin typeface="Montserrat Bold"/>
                <a:ea typeface="Montserrat Bold"/>
                <a:cs typeface="Montserrat Bold"/>
                <a:sym typeface="Montserrat Bold"/>
              </a:rPr>
              <a:t>Day 1 (Intake):  </a:t>
            </a:r>
          </a:p>
          <a:p>
            <a:pPr algn="l">
              <a:lnSpc>
                <a:spcPts val="2350"/>
              </a:lnSpc>
            </a:pPr>
            <a:r>
              <a:rPr lang="en-US" sz="1679" spc="30" b="true">
                <a:solidFill>
                  <a:srgbClr val="000000"/>
                </a:solidFill>
                <a:latin typeface="Montserrat Bold"/>
                <a:ea typeface="Montserrat Bold"/>
                <a:cs typeface="Montserrat Bold"/>
                <a:sym typeface="Montserrat Bold"/>
              </a:rPr>
              <a:t> </a:t>
            </a:r>
            <a:r>
              <a:rPr lang="en-US" sz="1679" spc="30">
                <a:solidFill>
                  <a:srgbClr val="000000"/>
                </a:solidFill>
                <a:latin typeface="Montserrat"/>
                <a:ea typeface="Montserrat"/>
                <a:cs typeface="Montserrat"/>
                <a:sym typeface="Montserrat"/>
              </a:rPr>
              <a:t> Patient (“combined_text”): “My l</a:t>
            </a:r>
            <a:r>
              <a:rPr lang="en-US" sz="1679" spc="30">
                <a:solidFill>
                  <a:srgbClr val="000000"/>
                </a:solidFill>
                <a:latin typeface="Montserrat"/>
                <a:ea typeface="Montserrat"/>
                <a:cs typeface="Montserrat"/>
                <a:sym typeface="Montserrat"/>
              </a:rPr>
              <a:t>eft lower leg is red and swollen. I feel a mild burning sensation but I’m not feverish.”  </a:t>
            </a:r>
          </a:p>
          <a:p>
            <a:pPr algn="l">
              <a:lnSpc>
                <a:spcPts val="2350"/>
              </a:lnSpc>
            </a:pPr>
            <a:r>
              <a:rPr lang="en-US" sz="1679" spc="30">
                <a:solidFill>
                  <a:srgbClr val="000000"/>
                </a:solidFill>
                <a:latin typeface="Montserrat"/>
                <a:ea typeface="Montserrat"/>
                <a:cs typeface="Montserrat"/>
                <a:sym typeface="Montserrat"/>
              </a:rPr>
              <a:t>  Vital</a:t>
            </a:r>
            <a:r>
              <a:rPr lang="en-US" sz="1679" spc="30">
                <a:solidFill>
                  <a:srgbClr val="000000"/>
                </a:solidFill>
                <a:latin typeface="Montserrat"/>
                <a:ea typeface="Montserrat"/>
                <a:cs typeface="Montserrat"/>
                <a:sym typeface="Montserrat"/>
              </a:rPr>
              <a:t>s: Temp 37.1 °C, BP 125/80 mmHg, Pulse 78 bpm  </a:t>
            </a:r>
          </a:p>
          <a:p>
            <a:pPr algn="l">
              <a:lnSpc>
                <a:spcPts val="2350"/>
              </a:lnSpc>
            </a:pPr>
            <a:r>
              <a:rPr lang="en-US" sz="1679" spc="30">
                <a:solidFill>
                  <a:srgbClr val="000000"/>
                </a:solidFill>
                <a:latin typeface="Montserrat"/>
                <a:ea typeface="Montserrat"/>
                <a:cs typeface="Montserrat"/>
                <a:sym typeface="Montserrat"/>
              </a:rPr>
              <a:t>  </a:t>
            </a:r>
            <a:r>
              <a:rPr lang="en-US" sz="1679" spc="30">
                <a:solidFill>
                  <a:srgbClr val="000000"/>
                </a:solidFill>
                <a:latin typeface="Montserrat"/>
                <a:ea typeface="Montserrat"/>
                <a:cs typeface="Montserrat"/>
                <a:sym typeface="Montserrat"/>
              </a:rPr>
              <a:t>System: “Routine Monitoring” – continue home antibiotics and leg elevation.  </a:t>
            </a:r>
          </a:p>
          <a:p>
            <a:pPr algn="l">
              <a:lnSpc>
                <a:spcPts val="2350"/>
              </a:lnSpc>
            </a:pPr>
          </a:p>
          <a:p>
            <a:pPr algn="l">
              <a:lnSpc>
                <a:spcPts val="2350"/>
              </a:lnSpc>
            </a:pPr>
            <a:r>
              <a:rPr lang="en-US" sz="1679" spc="30" b="true">
                <a:solidFill>
                  <a:srgbClr val="000000"/>
                </a:solidFill>
                <a:latin typeface="Montserrat Bold"/>
                <a:ea typeface="Montserrat Bold"/>
                <a:cs typeface="Montserrat Bold"/>
                <a:sym typeface="Montserrat Bold"/>
              </a:rPr>
              <a:t>Day 2 (Mild Improvement):  </a:t>
            </a:r>
          </a:p>
          <a:p>
            <a:pPr algn="l">
              <a:lnSpc>
                <a:spcPts val="2350"/>
              </a:lnSpc>
            </a:pPr>
            <a:r>
              <a:rPr lang="en-US" sz="1679" spc="30">
                <a:solidFill>
                  <a:srgbClr val="000000"/>
                </a:solidFill>
                <a:latin typeface="Montserrat"/>
                <a:ea typeface="Montserrat"/>
                <a:cs typeface="Montserrat"/>
                <a:sym typeface="Montserrat"/>
              </a:rPr>
              <a:t>  Pat</a:t>
            </a:r>
            <a:r>
              <a:rPr lang="en-US" sz="1679" spc="30">
                <a:solidFill>
                  <a:srgbClr val="000000"/>
                </a:solidFill>
                <a:latin typeface="Montserrat"/>
                <a:ea typeface="Montserrat"/>
                <a:cs typeface="Montserrat"/>
                <a:sym typeface="Montserrat"/>
              </a:rPr>
              <a:t>ient (“combined_text”): “The redness is fading, and the swelling is less pronounced.</a:t>
            </a:r>
          </a:p>
          <a:p>
            <a:pPr algn="l">
              <a:lnSpc>
                <a:spcPts val="2350"/>
              </a:lnSpc>
            </a:pPr>
            <a:r>
              <a:rPr lang="en-US" sz="1679" spc="30">
                <a:solidFill>
                  <a:srgbClr val="000000"/>
                </a:solidFill>
                <a:latin typeface="Montserrat"/>
                <a:ea typeface="Montserrat"/>
                <a:cs typeface="Montserrat"/>
                <a:sym typeface="Montserrat"/>
              </a:rPr>
              <a:t> I still feel a little tenderness but no new pain or fever.”  </a:t>
            </a:r>
          </a:p>
          <a:p>
            <a:pPr algn="l">
              <a:lnSpc>
                <a:spcPts val="2350"/>
              </a:lnSpc>
            </a:pPr>
            <a:r>
              <a:rPr lang="en-US" sz="1679" spc="30">
                <a:solidFill>
                  <a:srgbClr val="000000"/>
                </a:solidFill>
                <a:latin typeface="Montserrat"/>
                <a:ea typeface="Montserrat"/>
                <a:cs typeface="Montserrat"/>
                <a:sym typeface="Montserrat"/>
              </a:rPr>
              <a:t>  Vital</a:t>
            </a:r>
            <a:r>
              <a:rPr lang="en-US" sz="1679" spc="30">
                <a:solidFill>
                  <a:srgbClr val="000000"/>
                </a:solidFill>
                <a:latin typeface="Montserrat"/>
                <a:ea typeface="Montserrat"/>
                <a:cs typeface="Montserrat"/>
                <a:sym typeface="Montserrat"/>
              </a:rPr>
              <a:t>s: Temp 36.8 °C, BP 120/78 mmHg, Pulse 75 bpm  </a:t>
            </a:r>
          </a:p>
          <a:p>
            <a:pPr algn="l">
              <a:lnSpc>
                <a:spcPts val="2350"/>
              </a:lnSpc>
            </a:pPr>
            <a:r>
              <a:rPr lang="en-US" sz="1679" spc="30">
                <a:solidFill>
                  <a:srgbClr val="000000"/>
                </a:solidFill>
                <a:latin typeface="Montserrat"/>
                <a:ea typeface="Montserrat"/>
                <a:cs typeface="Montserrat"/>
                <a:sym typeface="Montserrat"/>
              </a:rPr>
              <a:t>  </a:t>
            </a:r>
            <a:r>
              <a:rPr lang="en-US" sz="1679" spc="30">
                <a:solidFill>
                  <a:srgbClr val="000000"/>
                </a:solidFill>
                <a:latin typeface="Montserrat"/>
                <a:ea typeface="Montserrat"/>
                <a:cs typeface="Montserrat"/>
                <a:sym typeface="Montserrat"/>
              </a:rPr>
              <a:t>System: “Stable Trend” – maintain current antibiotic regimen and daily assessment</a:t>
            </a:r>
            <a:r>
              <a:rPr lang="en-US" b="true" sz="1679" spc="30">
                <a:solidFill>
                  <a:srgbClr val="000000"/>
                </a:solidFill>
                <a:latin typeface="Montserrat Bold"/>
                <a:ea typeface="Montserrat Bold"/>
                <a:cs typeface="Montserrat Bold"/>
                <a:sym typeface="Montserrat Bold"/>
              </a:rPr>
              <a:t>.  </a:t>
            </a:r>
          </a:p>
        </p:txBody>
      </p:sp>
      <p:grpSp>
        <p:nvGrpSpPr>
          <p:cNvPr name="Group 17" id="17"/>
          <p:cNvGrpSpPr/>
          <p:nvPr/>
        </p:nvGrpSpPr>
        <p:grpSpPr>
          <a:xfrm rot="0">
            <a:off x="11996925" y="2932980"/>
            <a:ext cx="5296111" cy="6458766"/>
            <a:chOff x="0" y="0"/>
            <a:chExt cx="1297915" cy="1582846"/>
          </a:xfrm>
        </p:grpSpPr>
        <p:sp>
          <p:nvSpPr>
            <p:cNvPr name="Freeform 18" id="18"/>
            <p:cNvSpPr/>
            <p:nvPr/>
          </p:nvSpPr>
          <p:spPr>
            <a:xfrm flipH="false" flipV="false" rot="0">
              <a:off x="0" y="0"/>
              <a:ext cx="1297915" cy="1582846"/>
            </a:xfrm>
            <a:custGeom>
              <a:avLst/>
              <a:gdLst/>
              <a:ahLst/>
              <a:cxnLst/>
              <a:rect r="r" b="b" t="t" l="l"/>
              <a:pathLst>
                <a:path h="1582846" w="1297915">
                  <a:moveTo>
                    <a:pt x="21927" y="0"/>
                  </a:moveTo>
                  <a:lnTo>
                    <a:pt x="1275988" y="0"/>
                  </a:lnTo>
                  <a:cubicBezTo>
                    <a:pt x="1281803" y="0"/>
                    <a:pt x="1287380" y="2310"/>
                    <a:pt x="1291492" y="6422"/>
                  </a:cubicBezTo>
                  <a:cubicBezTo>
                    <a:pt x="1295605" y="10534"/>
                    <a:pt x="1297915" y="16112"/>
                    <a:pt x="1297915" y="21927"/>
                  </a:cubicBezTo>
                  <a:lnTo>
                    <a:pt x="1297915" y="1560919"/>
                  </a:lnTo>
                  <a:cubicBezTo>
                    <a:pt x="1297915" y="1573029"/>
                    <a:pt x="1288098" y="1582846"/>
                    <a:pt x="1275988" y="1582846"/>
                  </a:cubicBezTo>
                  <a:lnTo>
                    <a:pt x="21927" y="1582846"/>
                  </a:lnTo>
                  <a:cubicBezTo>
                    <a:pt x="9817" y="1582846"/>
                    <a:pt x="0" y="1573029"/>
                    <a:pt x="0" y="1560919"/>
                  </a:cubicBezTo>
                  <a:lnTo>
                    <a:pt x="0" y="21927"/>
                  </a:lnTo>
                  <a:cubicBezTo>
                    <a:pt x="0" y="9817"/>
                    <a:pt x="9817" y="0"/>
                    <a:pt x="21927" y="0"/>
                  </a:cubicBezTo>
                  <a:close/>
                </a:path>
              </a:pathLst>
            </a:custGeom>
            <a:solidFill>
              <a:srgbClr val="034172">
                <a:alpha val="34902"/>
              </a:srgbClr>
            </a:solidFill>
            <a:ln w="19050" cap="sq">
              <a:solidFill>
                <a:srgbClr val="000000">
                  <a:alpha val="34902"/>
                </a:srgbClr>
              </a:solidFill>
              <a:prstDash val="solid"/>
              <a:miter/>
            </a:ln>
          </p:spPr>
        </p:sp>
        <p:sp>
          <p:nvSpPr>
            <p:cNvPr name="TextBox 19" id="19"/>
            <p:cNvSpPr txBox="true"/>
            <p:nvPr/>
          </p:nvSpPr>
          <p:spPr>
            <a:xfrm>
              <a:off x="0" y="-38100"/>
              <a:ext cx="1297915" cy="162094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0" id="20"/>
          <p:cNvSpPr txBox="true"/>
          <p:nvPr/>
        </p:nvSpPr>
        <p:spPr>
          <a:xfrm rot="0">
            <a:off x="12163831" y="3125651"/>
            <a:ext cx="4962299" cy="5891617"/>
          </a:xfrm>
          <a:prstGeom prst="rect">
            <a:avLst/>
          </a:prstGeom>
        </p:spPr>
        <p:txBody>
          <a:bodyPr anchor="t" rtlCol="false" tIns="0" lIns="0" bIns="0" rIns="0">
            <a:spAutoFit/>
          </a:bodyPr>
          <a:lstStyle/>
          <a:p>
            <a:pPr algn="l">
              <a:lnSpc>
                <a:spcPts val="2340"/>
              </a:lnSpc>
            </a:pPr>
            <a:r>
              <a:rPr lang="en-US" sz="1671" spc="30" b="true">
                <a:solidFill>
                  <a:srgbClr val="000000"/>
                </a:solidFill>
                <a:latin typeface="Montserrat Bold"/>
                <a:ea typeface="Montserrat Bold"/>
                <a:cs typeface="Montserrat Bold"/>
                <a:sym typeface="Montserrat Bold"/>
              </a:rPr>
              <a:t>Sce</a:t>
            </a:r>
            <a:r>
              <a:rPr lang="en-US" sz="1671" spc="30" b="true">
                <a:solidFill>
                  <a:srgbClr val="000000"/>
                </a:solidFill>
                <a:latin typeface="Montserrat Bold"/>
                <a:ea typeface="Montserrat Bold"/>
                <a:cs typeface="Montserrat Bold"/>
                <a:sym typeface="Montserrat Bold"/>
              </a:rPr>
              <a:t>nario – Mr. Ben-Ami, 58, Home Monitoring for COPD  </a:t>
            </a:r>
          </a:p>
          <a:p>
            <a:pPr algn="l">
              <a:lnSpc>
                <a:spcPts val="2340"/>
              </a:lnSpc>
            </a:pPr>
            <a:r>
              <a:rPr lang="en-US" sz="1671" spc="30" b="true">
                <a:solidFill>
                  <a:srgbClr val="000000"/>
                </a:solidFill>
                <a:latin typeface="Montserrat Bold"/>
                <a:ea typeface="Montserrat Bold"/>
                <a:cs typeface="Montserrat Bold"/>
                <a:sym typeface="Montserrat Bold"/>
              </a:rPr>
              <a:t>Day 1 (Intake):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Patient (“combined_text”): “I’v</a:t>
            </a:r>
            <a:r>
              <a:rPr lang="en-US" sz="1671" spc="30">
                <a:solidFill>
                  <a:srgbClr val="000000"/>
                </a:solidFill>
                <a:latin typeface="Montserrat"/>
                <a:ea typeface="Montserrat"/>
                <a:cs typeface="Montserrat"/>
                <a:sym typeface="Montserrat"/>
              </a:rPr>
              <a:t>e been coughing more than usual, and when I lie down I feel short of breath quickly.”  </a:t>
            </a:r>
          </a:p>
          <a:p>
            <a:pPr algn="l">
              <a:lnSpc>
                <a:spcPts val="2340"/>
              </a:lnSpc>
            </a:pPr>
            <a:r>
              <a:rPr lang="en-US" sz="1671" spc="30">
                <a:solidFill>
                  <a:srgbClr val="000000"/>
                </a:solidFill>
                <a:latin typeface="Montserrat"/>
                <a:ea typeface="Montserrat"/>
                <a:cs typeface="Montserrat"/>
                <a:sym typeface="Montserrat"/>
              </a:rPr>
              <a:t>  Vitals: SpO₂ 91 %, BP 130/85 mmHg, Pulse 88 bpm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System: “Watch – Early Instability” flagged; start daily remote check-in protocol.  </a:t>
            </a:r>
          </a:p>
          <a:p>
            <a:pPr algn="l">
              <a:lnSpc>
                <a:spcPts val="2340"/>
              </a:lnSpc>
            </a:pPr>
          </a:p>
          <a:p>
            <a:pPr algn="l">
              <a:lnSpc>
                <a:spcPts val="2340"/>
              </a:lnSpc>
            </a:pPr>
            <a:r>
              <a:rPr lang="en-US" sz="1671" spc="30" b="true">
                <a:solidFill>
                  <a:srgbClr val="000000"/>
                </a:solidFill>
                <a:latin typeface="Montserrat Bold"/>
                <a:ea typeface="Montserrat Bold"/>
                <a:cs typeface="Montserrat Bold"/>
                <a:sym typeface="Montserrat Bold"/>
              </a:rPr>
              <a:t>Day 2 (Deterioration):  </a:t>
            </a:r>
          </a:p>
          <a:p>
            <a:pPr algn="l">
              <a:lnSpc>
                <a:spcPts val="2340"/>
              </a:lnSpc>
            </a:pPr>
            <a:r>
              <a:rPr lang="en-US" sz="1671" spc="30" b="true">
                <a:solidFill>
                  <a:srgbClr val="000000"/>
                </a:solidFill>
                <a:latin typeface="Montserrat Bold"/>
                <a:ea typeface="Montserrat Bold"/>
                <a:cs typeface="Montserrat Bold"/>
                <a:sym typeface="Montserrat Bold"/>
              </a:rPr>
              <a:t>  </a:t>
            </a:r>
            <a:r>
              <a:rPr lang="en-US" sz="1671" spc="30">
                <a:solidFill>
                  <a:srgbClr val="000000"/>
                </a:solidFill>
                <a:latin typeface="Montserrat"/>
                <a:ea typeface="Montserrat"/>
                <a:cs typeface="Montserrat"/>
                <a:sym typeface="Montserrat"/>
              </a:rPr>
              <a:t>Patient (“combined_text”): “Today even sitting up I’m very short of breath, and I’m exhausted after just a few steps.”  </a:t>
            </a:r>
          </a:p>
          <a:p>
            <a:pPr algn="l">
              <a:lnSpc>
                <a:spcPts val="2340"/>
              </a:lnSpc>
            </a:pPr>
            <a:r>
              <a:rPr lang="en-US" sz="1671" spc="30">
                <a:solidFill>
                  <a:srgbClr val="000000"/>
                </a:solidFill>
                <a:latin typeface="Montserrat"/>
                <a:ea typeface="Montserrat"/>
                <a:cs typeface="Montserrat"/>
                <a:sym typeface="Montserrat"/>
              </a:rPr>
              <a:t>  Vital</a:t>
            </a:r>
            <a:r>
              <a:rPr lang="en-US" sz="1671" spc="30">
                <a:solidFill>
                  <a:srgbClr val="000000"/>
                </a:solidFill>
                <a:latin typeface="Montserrat"/>
                <a:ea typeface="Montserrat"/>
                <a:cs typeface="Montserrat"/>
                <a:sym typeface="Montserrat"/>
              </a:rPr>
              <a:t>s: SpO₂ 88 %, BP 140/90 mmHg, Pulse 96 bpm  </a:t>
            </a:r>
          </a:p>
          <a:p>
            <a:pPr algn="l">
              <a:lnSpc>
                <a:spcPts val="2340"/>
              </a:lnSpc>
            </a:pPr>
            <a:r>
              <a:rPr lang="en-US" sz="1671" spc="30">
                <a:solidFill>
                  <a:srgbClr val="000000"/>
                </a:solidFill>
                <a:latin typeface="Montserrat"/>
                <a:ea typeface="Montserrat"/>
                <a:cs typeface="Montserrat"/>
                <a:sym typeface="Montserrat"/>
              </a:rPr>
              <a:t>  </a:t>
            </a:r>
            <a:r>
              <a:rPr lang="en-US" sz="1671" spc="30">
                <a:solidFill>
                  <a:srgbClr val="000000"/>
                </a:solidFill>
                <a:latin typeface="Montserrat"/>
                <a:ea typeface="Montserrat"/>
                <a:cs typeface="Montserrat"/>
                <a:sym typeface="Montserrat"/>
              </a:rPr>
              <a:t>System: “Critical Deterioration” flagged; urgent home visit triggered and inhaler therapy adjusted.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333" r="0" b="-43333"/>
            </a:stretch>
          </a:blipFill>
        </p:spPr>
      </p:sp>
      <p:grpSp>
        <p:nvGrpSpPr>
          <p:cNvPr name="Group 3" id="3"/>
          <p:cNvGrpSpPr/>
          <p:nvPr/>
        </p:nvGrpSpPr>
        <p:grpSpPr>
          <a:xfrm rot="0">
            <a:off x="1028700" y="2283122"/>
            <a:ext cx="13240212" cy="5108617"/>
            <a:chOff x="0" y="0"/>
            <a:chExt cx="3487134" cy="1345480"/>
          </a:xfrm>
        </p:grpSpPr>
        <p:sp>
          <p:nvSpPr>
            <p:cNvPr name="Freeform 4" id="4"/>
            <p:cNvSpPr/>
            <p:nvPr/>
          </p:nvSpPr>
          <p:spPr>
            <a:xfrm flipH="false" flipV="false" rot="0">
              <a:off x="0" y="0"/>
              <a:ext cx="3487134" cy="1345480"/>
            </a:xfrm>
            <a:custGeom>
              <a:avLst/>
              <a:gdLst/>
              <a:ahLst/>
              <a:cxnLst/>
              <a:rect r="r" b="b" t="t" l="l"/>
              <a:pathLst>
                <a:path h="1345480" w="3487134">
                  <a:moveTo>
                    <a:pt x="7601" y="0"/>
                  </a:moveTo>
                  <a:lnTo>
                    <a:pt x="3479533" y="0"/>
                  </a:lnTo>
                  <a:cubicBezTo>
                    <a:pt x="3481549" y="0"/>
                    <a:pt x="3483482" y="801"/>
                    <a:pt x="3484908" y="2226"/>
                  </a:cubicBezTo>
                  <a:cubicBezTo>
                    <a:pt x="3486333" y="3652"/>
                    <a:pt x="3487134" y="5585"/>
                    <a:pt x="3487134" y="7601"/>
                  </a:cubicBezTo>
                  <a:lnTo>
                    <a:pt x="3487134" y="1337878"/>
                  </a:lnTo>
                  <a:cubicBezTo>
                    <a:pt x="3487134" y="1339894"/>
                    <a:pt x="3486333" y="1341827"/>
                    <a:pt x="3484908" y="1343253"/>
                  </a:cubicBezTo>
                  <a:cubicBezTo>
                    <a:pt x="3483482" y="1344679"/>
                    <a:pt x="3481549" y="1345480"/>
                    <a:pt x="3479533" y="1345480"/>
                  </a:cubicBezTo>
                  <a:lnTo>
                    <a:pt x="7601" y="1345480"/>
                  </a:lnTo>
                  <a:cubicBezTo>
                    <a:pt x="5585" y="1345480"/>
                    <a:pt x="3652" y="1344679"/>
                    <a:pt x="2226" y="1343253"/>
                  </a:cubicBezTo>
                  <a:cubicBezTo>
                    <a:pt x="801" y="1341827"/>
                    <a:pt x="0" y="1339894"/>
                    <a:pt x="0" y="1337878"/>
                  </a:cubicBezTo>
                  <a:lnTo>
                    <a:pt x="0" y="7601"/>
                  </a:lnTo>
                  <a:cubicBezTo>
                    <a:pt x="0" y="5585"/>
                    <a:pt x="801" y="3652"/>
                    <a:pt x="2226" y="2226"/>
                  </a:cubicBezTo>
                  <a:cubicBezTo>
                    <a:pt x="3652" y="801"/>
                    <a:pt x="5585" y="0"/>
                    <a:pt x="7601" y="0"/>
                  </a:cubicBezTo>
                  <a:close/>
                </a:path>
              </a:pathLst>
            </a:custGeom>
            <a:solidFill>
              <a:srgbClr val="80C5B7">
                <a:alpha val="61961"/>
              </a:srgbClr>
            </a:solidFill>
          </p:spPr>
        </p:sp>
        <p:sp>
          <p:nvSpPr>
            <p:cNvPr name="TextBox 5" id="5"/>
            <p:cNvSpPr txBox="true"/>
            <p:nvPr/>
          </p:nvSpPr>
          <p:spPr>
            <a:xfrm>
              <a:off x="0" y="38100"/>
              <a:ext cx="3487134" cy="1307380"/>
            </a:xfrm>
            <a:prstGeom prst="rect">
              <a:avLst/>
            </a:prstGeom>
          </p:spPr>
          <p:txBody>
            <a:bodyPr anchor="ctr" rtlCol="false" tIns="50800" lIns="50800" bIns="50800" rIns="50800"/>
            <a:lstStyle/>
            <a:p>
              <a:pPr algn="ctr">
                <a:lnSpc>
                  <a:spcPts val="2331"/>
                </a:lnSpc>
              </a:pPr>
            </a:p>
          </p:txBody>
        </p:sp>
      </p:grpSp>
      <p:grpSp>
        <p:nvGrpSpPr>
          <p:cNvPr name="Group 6" id="6"/>
          <p:cNvGrpSpPr/>
          <p:nvPr/>
        </p:nvGrpSpPr>
        <p:grpSpPr>
          <a:xfrm rot="0">
            <a:off x="14805193" y="7340072"/>
            <a:ext cx="3120447" cy="2946928"/>
            <a:chOff x="0" y="0"/>
            <a:chExt cx="4160596" cy="3929238"/>
          </a:xfrm>
        </p:grpSpPr>
        <p:sp>
          <p:nvSpPr>
            <p:cNvPr name="Freeform 7" id="7"/>
            <p:cNvSpPr/>
            <p:nvPr/>
          </p:nvSpPr>
          <p:spPr>
            <a:xfrm flipH="false" flipV="false" rot="0">
              <a:off x="0" y="403826"/>
              <a:ext cx="4160596" cy="3525412"/>
            </a:xfrm>
            <a:custGeom>
              <a:avLst/>
              <a:gdLst/>
              <a:ahLst/>
              <a:cxnLst/>
              <a:rect r="r" b="b" t="t" l="l"/>
              <a:pathLst>
                <a:path h="3525412" w="4160596">
                  <a:moveTo>
                    <a:pt x="0" y="0"/>
                  </a:moveTo>
                  <a:lnTo>
                    <a:pt x="4160596" y="0"/>
                  </a:lnTo>
                  <a:lnTo>
                    <a:pt x="4160596" y="3525412"/>
                  </a:lnTo>
                  <a:lnTo>
                    <a:pt x="0" y="35254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319858">
              <a:off x="443811" y="145394"/>
              <a:ext cx="923511" cy="757279"/>
            </a:xfrm>
            <a:custGeom>
              <a:avLst/>
              <a:gdLst/>
              <a:ahLst/>
              <a:cxnLst/>
              <a:rect r="r" b="b" t="t" l="l"/>
              <a:pathLst>
                <a:path h="757279" w="923511">
                  <a:moveTo>
                    <a:pt x="0" y="0"/>
                  </a:moveTo>
                  <a:lnTo>
                    <a:pt x="923511" y="0"/>
                  </a:lnTo>
                  <a:lnTo>
                    <a:pt x="923511" y="757279"/>
                  </a:lnTo>
                  <a:lnTo>
                    <a:pt x="0" y="7572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635826">
              <a:off x="2195564" y="215255"/>
              <a:ext cx="645373" cy="780121"/>
            </a:xfrm>
            <a:custGeom>
              <a:avLst/>
              <a:gdLst/>
              <a:ahLst/>
              <a:cxnLst/>
              <a:rect r="r" b="b" t="t" l="l"/>
              <a:pathLst>
                <a:path h="780121" w="645373">
                  <a:moveTo>
                    <a:pt x="0" y="0"/>
                  </a:moveTo>
                  <a:lnTo>
                    <a:pt x="645373" y="0"/>
                  </a:lnTo>
                  <a:lnTo>
                    <a:pt x="645373" y="780121"/>
                  </a:lnTo>
                  <a:lnTo>
                    <a:pt x="0" y="7801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0" id="10"/>
          <p:cNvSpPr txBox="true"/>
          <p:nvPr/>
        </p:nvSpPr>
        <p:spPr>
          <a:xfrm rot="0">
            <a:off x="1028700" y="1076092"/>
            <a:ext cx="6862815" cy="1130830"/>
          </a:xfrm>
          <a:prstGeom prst="rect">
            <a:avLst/>
          </a:prstGeom>
        </p:spPr>
        <p:txBody>
          <a:bodyPr anchor="t" rtlCol="false" tIns="0" lIns="0" bIns="0" rIns="0">
            <a:spAutoFit/>
          </a:bodyPr>
          <a:lstStyle/>
          <a:p>
            <a:pPr algn="l">
              <a:lnSpc>
                <a:spcPts val="7065"/>
              </a:lnSpc>
            </a:pPr>
            <a:r>
              <a:rPr lang="en-US" sz="6995" b="true">
                <a:solidFill>
                  <a:srgbClr val="000000"/>
                </a:solidFill>
                <a:latin typeface="Cooper Hewitt Bold"/>
                <a:ea typeface="Cooper Hewitt Bold"/>
                <a:cs typeface="Cooper Hewitt Bold"/>
                <a:sym typeface="Cooper Hewitt Bold"/>
              </a:rPr>
              <a:t>D</a:t>
            </a:r>
            <a:r>
              <a:rPr lang="en-US" sz="6995" b="true">
                <a:solidFill>
                  <a:srgbClr val="000000"/>
                </a:solidFill>
                <a:latin typeface="Cooper Hewitt Bold"/>
                <a:ea typeface="Cooper Hewitt Bold"/>
                <a:cs typeface="Cooper Hewitt Bold"/>
                <a:sym typeface="Cooper Hewitt Bold"/>
              </a:rPr>
              <a:t>ata</a:t>
            </a:r>
          </a:p>
        </p:txBody>
      </p:sp>
      <p:sp>
        <p:nvSpPr>
          <p:cNvPr name="TextBox 11" id="11"/>
          <p:cNvSpPr txBox="true"/>
          <p:nvPr/>
        </p:nvSpPr>
        <p:spPr>
          <a:xfrm rot="0">
            <a:off x="1358713" y="2766573"/>
            <a:ext cx="12580185" cy="4103616"/>
          </a:xfrm>
          <a:prstGeom prst="rect">
            <a:avLst/>
          </a:prstGeom>
        </p:spPr>
        <p:txBody>
          <a:bodyPr anchor="t" rtlCol="false" tIns="0" lIns="0" bIns="0" rIns="0">
            <a:spAutoFit/>
          </a:bodyPr>
          <a:lstStyle/>
          <a:p>
            <a:pPr algn="l" marL="0" indent="0" lvl="1">
              <a:lnSpc>
                <a:spcPts val="2760"/>
              </a:lnSpc>
              <a:spcBef>
                <a:spcPct val="0"/>
              </a:spcBef>
            </a:pPr>
            <a:r>
              <a:rPr lang="en-US" sz="1971" spc="35" strike="noStrike" u="none">
                <a:solidFill>
                  <a:srgbClr val="000000"/>
                </a:solidFill>
                <a:latin typeface="Montserrat"/>
                <a:ea typeface="Montserrat"/>
                <a:cs typeface="Montserrat"/>
                <a:sym typeface="Montserrat"/>
              </a:rPr>
              <a:t>In this project, we synthetically generated a dataset using GPT-based prompting to simulate realistic home hospitalization cases.</a:t>
            </a:r>
          </a:p>
          <a:p>
            <a:pPr algn="l" marL="0" indent="0" lvl="1">
              <a:lnSpc>
                <a:spcPts val="2760"/>
              </a:lnSpc>
              <a:spcBef>
                <a:spcPct val="0"/>
              </a:spcBef>
            </a:pPr>
            <a:r>
              <a:rPr lang="en-US" sz="1971" spc="35" strike="noStrike" u="none">
                <a:solidFill>
                  <a:srgbClr val="000000"/>
                </a:solidFill>
                <a:latin typeface="Montserrat"/>
                <a:ea typeface="Montserrat"/>
                <a:cs typeface="Montserrat"/>
                <a:sym typeface="Montserrat"/>
              </a:rPr>
              <a:t>We crafted structured prompts to produce diverse, natural-language caregiver reports that included:</a:t>
            </a:r>
          </a:p>
          <a:p>
            <a:pPr algn="l" marL="0" indent="0" lvl="1">
              <a:lnSpc>
                <a:spcPts val="2760"/>
              </a:lnSpc>
              <a:spcBef>
                <a:spcPct val="0"/>
              </a:spcBef>
            </a:pPr>
            <a:r>
              <a:rPr lang="en-US" sz="1971" spc="35" strike="noStrike" u="none">
                <a:solidFill>
                  <a:srgbClr val="000000"/>
                </a:solidFill>
                <a:latin typeface="Montserrat"/>
                <a:ea typeface="Montserrat"/>
                <a:cs typeface="Montserrat"/>
                <a:sym typeface="Montserrat"/>
              </a:rPr>
              <a:t>Symptom descriptions in everyday language</a:t>
            </a:r>
          </a:p>
          <a:p>
            <a:pPr algn="l" marL="0" indent="0" lvl="1">
              <a:lnSpc>
                <a:spcPts val="2760"/>
              </a:lnSpc>
              <a:spcBef>
                <a:spcPct val="0"/>
              </a:spcBef>
            </a:pPr>
            <a:r>
              <a:rPr lang="en-US" sz="1971" spc="35" strike="noStrike" u="none">
                <a:solidFill>
                  <a:srgbClr val="000000"/>
                </a:solidFill>
                <a:latin typeface="Montserrat"/>
                <a:ea typeface="Montserrat"/>
                <a:cs typeface="Montserrat"/>
                <a:sym typeface="Montserrat"/>
              </a:rPr>
              <a:t>Vital signs embedded in the text (HR, RR, BP, Temp)</a:t>
            </a:r>
          </a:p>
          <a:p>
            <a:pPr algn="l" marL="0" indent="0" lvl="1">
              <a:lnSpc>
                <a:spcPts val="2760"/>
              </a:lnSpc>
              <a:spcBef>
                <a:spcPct val="0"/>
              </a:spcBef>
            </a:pPr>
            <a:r>
              <a:rPr lang="en-US" sz="1971" spc="35" strike="noStrike" u="none">
                <a:solidFill>
                  <a:srgbClr val="000000"/>
                </a:solidFill>
                <a:latin typeface="Montserrat"/>
                <a:ea typeface="Montserrat"/>
                <a:cs typeface="Montserrat"/>
                <a:sym typeface="Montserrat"/>
              </a:rPr>
              <a:t>A status label (0 = No change, 1 = Improvement, 2 = Deterioration)</a:t>
            </a:r>
          </a:p>
          <a:p>
            <a:pPr algn="l" marL="0" indent="0" lvl="1">
              <a:lnSpc>
                <a:spcPts val="2760"/>
              </a:lnSpc>
              <a:spcBef>
                <a:spcPct val="0"/>
              </a:spcBef>
            </a:pPr>
          </a:p>
          <a:p>
            <a:pPr algn="l" marL="0" indent="0" lvl="1">
              <a:lnSpc>
                <a:spcPts val="2760"/>
              </a:lnSpc>
              <a:spcBef>
                <a:spcPct val="0"/>
              </a:spcBef>
            </a:pPr>
            <a:r>
              <a:rPr lang="en-US" sz="1971" spc="35" strike="noStrike" u="none">
                <a:solidFill>
                  <a:srgbClr val="000000"/>
                </a:solidFill>
                <a:latin typeface="Montserrat"/>
                <a:ea typeface="Montserrat"/>
                <a:cs typeface="Montserrat"/>
                <a:sym typeface="Montserrat"/>
              </a:rPr>
              <a:t>Each sample was returned in JSON format with both free text and structured metadata.</a:t>
            </a:r>
          </a:p>
          <a:p>
            <a:pPr algn="l" marL="0" indent="0" lvl="1">
              <a:lnSpc>
                <a:spcPts val="2760"/>
              </a:lnSpc>
              <a:spcBef>
                <a:spcPct val="0"/>
              </a:spcBef>
            </a:pPr>
            <a:r>
              <a:rPr lang="en-US" sz="1971" spc="35" strike="noStrike" u="none">
                <a:solidFill>
                  <a:srgbClr val="000000"/>
                </a:solidFill>
                <a:latin typeface="Montserrat"/>
                <a:ea typeface="Montserrat"/>
                <a:cs typeface="Montserrat"/>
                <a:sym typeface="Montserrat"/>
              </a:rPr>
              <a:t> This dataset was essential for training and evaluating our models on both classification and multimodal fusion tasks.</a:t>
            </a:r>
          </a:p>
          <a:p>
            <a:pPr algn="l" marL="0" indent="0" lvl="1">
              <a:lnSpc>
                <a:spcPts val="276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3333" r="0" b="-43333"/>
            </a:stretch>
          </a:blipFill>
        </p:spPr>
      </p:sp>
      <p:grpSp>
        <p:nvGrpSpPr>
          <p:cNvPr name="Group 3" id="3"/>
          <p:cNvGrpSpPr/>
          <p:nvPr/>
        </p:nvGrpSpPr>
        <p:grpSpPr>
          <a:xfrm rot="0">
            <a:off x="1028700" y="2206922"/>
            <a:ext cx="16230600" cy="7051378"/>
            <a:chOff x="0" y="0"/>
            <a:chExt cx="4274726" cy="1857153"/>
          </a:xfrm>
        </p:grpSpPr>
        <p:sp>
          <p:nvSpPr>
            <p:cNvPr name="Freeform 4" id="4"/>
            <p:cNvSpPr/>
            <p:nvPr/>
          </p:nvSpPr>
          <p:spPr>
            <a:xfrm flipH="false" flipV="false" rot="0">
              <a:off x="0" y="0"/>
              <a:ext cx="4274726" cy="1857153"/>
            </a:xfrm>
            <a:custGeom>
              <a:avLst/>
              <a:gdLst/>
              <a:ahLst/>
              <a:cxnLst/>
              <a:rect r="r" b="b" t="t" l="l"/>
              <a:pathLst>
                <a:path h="1857153" w="4274726">
                  <a:moveTo>
                    <a:pt x="6201" y="0"/>
                  </a:moveTo>
                  <a:lnTo>
                    <a:pt x="4268525" y="0"/>
                  </a:lnTo>
                  <a:cubicBezTo>
                    <a:pt x="4271950" y="0"/>
                    <a:pt x="4274726" y="2776"/>
                    <a:pt x="4274726" y="6201"/>
                  </a:cubicBezTo>
                  <a:lnTo>
                    <a:pt x="4274726" y="1850952"/>
                  </a:lnTo>
                  <a:cubicBezTo>
                    <a:pt x="4274726" y="1852597"/>
                    <a:pt x="4274072" y="1854174"/>
                    <a:pt x="4272910" y="1855337"/>
                  </a:cubicBezTo>
                  <a:cubicBezTo>
                    <a:pt x="4271747" y="1856500"/>
                    <a:pt x="4270170" y="1857153"/>
                    <a:pt x="4268525" y="1857153"/>
                  </a:cubicBezTo>
                  <a:lnTo>
                    <a:pt x="6201" y="1857153"/>
                  </a:lnTo>
                  <a:cubicBezTo>
                    <a:pt x="2776" y="1857153"/>
                    <a:pt x="0" y="1854377"/>
                    <a:pt x="0" y="1850952"/>
                  </a:cubicBezTo>
                  <a:lnTo>
                    <a:pt x="0" y="6201"/>
                  </a:lnTo>
                  <a:cubicBezTo>
                    <a:pt x="0" y="4556"/>
                    <a:pt x="653" y="2979"/>
                    <a:pt x="1816" y="1816"/>
                  </a:cubicBezTo>
                  <a:cubicBezTo>
                    <a:pt x="2979" y="653"/>
                    <a:pt x="4556" y="0"/>
                    <a:pt x="6201" y="0"/>
                  </a:cubicBezTo>
                  <a:close/>
                </a:path>
              </a:pathLst>
            </a:custGeom>
            <a:solidFill>
              <a:srgbClr val="80C5B7">
                <a:alpha val="61961"/>
              </a:srgbClr>
            </a:solidFill>
          </p:spPr>
        </p:sp>
        <p:sp>
          <p:nvSpPr>
            <p:cNvPr name="TextBox 5" id="5"/>
            <p:cNvSpPr txBox="true"/>
            <p:nvPr/>
          </p:nvSpPr>
          <p:spPr>
            <a:xfrm>
              <a:off x="0" y="38100"/>
              <a:ext cx="4274726" cy="1819053"/>
            </a:xfrm>
            <a:prstGeom prst="rect">
              <a:avLst/>
            </a:prstGeom>
          </p:spPr>
          <p:txBody>
            <a:bodyPr anchor="ctr" rtlCol="false" tIns="50800" lIns="50800" bIns="50800" rIns="50800"/>
            <a:lstStyle/>
            <a:p>
              <a:pPr algn="ctr">
                <a:lnSpc>
                  <a:spcPts val="2331"/>
                </a:lnSpc>
              </a:pPr>
            </a:p>
          </p:txBody>
        </p:sp>
      </p:grpSp>
      <p:sp>
        <p:nvSpPr>
          <p:cNvPr name="TextBox 6" id="6"/>
          <p:cNvSpPr txBox="true"/>
          <p:nvPr/>
        </p:nvSpPr>
        <p:spPr>
          <a:xfrm rot="0">
            <a:off x="1028700" y="513328"/>
            <a:ext cx="16230600" cy="973594"/>
          </a:xfrm>
          <a:prstGeom prst="rect">
            <a:avLst/>
          </a:prstGeom>
        </p:spPr>
        <p:txBody>
          <a:bodyPr anchor="t" rtlCol="false" tIns="0" lIns="0" bIns="0" rIns="0">
            <a:spAutoFit/>
          </a:bodyPr>
          <a:lstStyle/>
          <a:p>
            <a:pPr algn="l">
              <a:lnSpc>
                <a:spcPts val="6084"/>
              </a:lnSpc>
            </a:pPr>
            <a:r>
              <a:rPr lang="en-US" sz="6024" b="true">
                <a:solidFill>
                  <a:srgbClr val="000000"/>
                </a:solidFill>
                <a:latin typeface="Cooper Hewitt Bold"/>
                <a:ea typeface="Cooper Hewitt Bold"/>
                <a:cs typeface="Cooper Hewitt Bold"/>
                <a:sym typeface="Cooper Hewitt Bold"/>
              </a:rPr>
              <a:t>Sample GPT Prompt Used for Dataset Creation</a:t>
            </a:r>
          </a:p>
        </p:txBody>
      </p:sp>
      <p:sp>
        <p:nvSpPr>
          <p:cNvPr name="TextBox 7" id="7"/>
          <p:cNvSpPr txBox="true"/>
          <p:nvPr/>
        </p:nvSpPr>
        <p:spPr>
          <a:xfrm rot="0">
            <a:off x="1418339" y="2502839"/>
            <a:ext cx="15726661" cy="6860236"/>
          </a:xfrm>
          <a:prstGeom prst="rect">
            <a:avLst/>
          </a:prstGeom>
        </p:spPr>
        <p:txBody>
          <a:bodyPr anchor="t" rtlCol="false" tIns="0" lIns="0" bIns="0" rIns="0">
            <a:spAutoFit/>
          </a:bodyPr>
          <a:lstStyle/>
          <a:p>
            <a:pPr algn="l">
              <a:lnSpc>
                <a:spcPts val="1822"/>
              </a:lnSpc>
            </a:pPr>
            <a:r>
              <a:rPr lang="en-US" sz="1481">
                <a:solidFill>
                  <a:srgbClr val="000000"/>
                </a:solidFill>
                <a:latin typeface="Canva Sans"/>
                <a:ea typeface="Canva Sans"/>
                <a:cs typeface="Canva Sans"/>
                <a:sym typeface="Canva Sans"/>
              </a:rPr>
              <a:t>diagnoses = [</a:t>
            </a:r>
          </a:p>
          <a:p>
            <a:pPr algn="l">
              <a:lnSpc>
                <a:spcPts val="1822"/>
              </a:lnSpc>
            </a:pPr>
            <a:r>
              <a:rPr lang="en-US" sz="1481">
                <a:solidFill>
                  <a:srgbClr val="000000"/>
                </a:solidFill>
                <a:latin typeface="Canva Sans"/>
                <a:ea typeface="Canva Sans"/>
                <a:cs typeface="Canva Sans"/>
                <a:sym typeface="Canva Sans"/>
              </a:rPr>
              <a:t>  "Hypertension", "COPD", "CHF", "Pneumonia", "Cellulitis", "UTI",</a:t>
            </a:r>
          </a:p>
          <a:p>
            <a:pPr algn="l">
              <a:lnSpc>
                <a:spcPts val="1822"/>
              </a:lnSpc>
            </a:pPr>
            <a:r>
              <a:rPr lang="en-US" sz="1481">
                <a:solidFill>
                  <a:srgbClr val="000000"/>
                </a:solidFill>
                <a:latin typeface="Canva Sans"/>
                <a:ea typeface="Canva Sans"/>
                <a:cs typeface="Canva Sans"/>
                <a:sym typeface="Canva Sans"/>
              </a:rPr>
              <a:t>  "DEHYDRATION", "FEVER", "Bronchiectasis", "DIARRHEA", "influenza",</a:t>
            </a:r>
          </a:p>
          <a:p>
            <a:pPr algn="l">
              <a:lnSpc>
                <a:spcPts val="1822"/>
              </a:lnSpc>
            </a:pPr>
            <a:r>
              <a:rPr lang="en-US" sz="1481">
                <a:solidFill>
                  <a:srgbClr val="000000"/>
                </a:solidFill>
                <a:latin typeface="Canva Sans"/>
                <a:ea typeface="Canva Sans"/>
                <a:cs typeface="Canva Sans"/>
                <a:sym typeface="Canva Sans"/>
              </a:rPr>
              <a:t>  "gastroenteritis", "Skin infections", "heart failure", "hyperemesis"</a:t>
            </a:r>
          </a:p>
          <a:p>
            <a:pPr algn="l">
              <a:lnSpc>
                <a:spcPts val="1822"/>
              </a:lnSpc>
            </a:pPr>
            <a:r>
              <a:rPr lang="en-US" sz="1481">
                <a:solidFill>
                  <a:srgbClr val="000000"/>
                </a:solidFill>
                <a:latin typeface="Canva Sans"/>
                <a:ea typeface="Canva Sans"/>
                <a:cs typeface="Canva Sans"/>
                <a:sym typeface="Canva Sans"/>
              </a:rPr>
              <a:t>]</a:t>
            </a:r>
          </a:p>
          <a:p>
            <a:pPr algn="l">
              <a:lnSpc>
                <a:spcPts val="1822"/>
              </a:lnSpc>
            </a:pPr>
            <a:r>
              <a:rPr lang="en-US" sz="1481">
                <a:solidFill>
                  <a:srgbClr val="000000"/>
                </a:solidFill>
                <a:latin typeface="Canva Sans"/>
                <a:ea typeface="Canva Sans"/>
                <a:cs typeface="Canva Sans"/>
                <a:sym typeface="Canva Sans"/>
              </a:rPr>
              <a:t>genders = ["Male", "Female"]</a:t>
            </a:r>
          </a:p>
          <a:p>
            <a:pPr algn="l">
              <a:lnSpc>
                <a:spcPts val="1822"/>
              </a:lnSpc>
            </a:pPr>
            <a:r>
              <a:rPr lang="en-US" sz="1481">
                <a:solidFill>
                  <a:srgbClr val="000000"/>
                </a:solidFill>
                <a:latin typeface="Canva Sans"/>
                <a:ea typeface="Canva Sans"/>
                <a:cs typeface="Canva Sans"/>
                <a:sym typeface="Canva Sans"/>
              </a:rPr>
              <a:t>condition_changes = ["no change", "improvement", "deterioration"]</a:t>
            </a:r>
          </a:p>
          <a:p>
            <a:pPr algn="l">
              <a:lnSpc>
                <a:spcPts val="1822"/>
              </a:lnSpc>
            </a:pPr>
          </a:p>
          <a:p>
            <a:pPr algn="l">
              <a:lnSpc>
                <a:spcPts val="1822"/>
              </a:lnSpc>
            </a:pPr>
            <a:r>
              <a:rPr lang="en-US" sz="1481">
                <a:solidFill>
                  <a:srgbClr val="000000"/>
                </a:solidFill>
                <a:latin typeface="Canva Sans"/>
                <a:ea typeface="Canva Sans"/>
                <a:cs typeface="Canva Sans"/>
                <a:sym typeface="Canva Sans"/>
              </a:rPr>
              <a:t>def generate_prompt(patient_id, age, gender, diagnosis, change, description_length, tone):</a:t>
            </a:r>
          </a:p>
          <a:p>
            <a:pPr algn="l">
              <a:lnSpc>
                <a:spcPts val="1822"/>
              </a:lnSpc>
            </a:pPr>
            <a:r>
              <a:rPr lang="en-US" sz="1481">
                <a:solidFill>
                  <a:srgbClr val="000000"/>
                </a:solidFill>
                <a:latin typeface="Canva Sans"/>
                <a:ea typeface="Canva Sans"/>
                <a:cs typeface="Canva Sans"/>
                <a:sym typeface="Canva Sans"/>
              </a:rPr>
              <a:t>  return f"""</a:t>
            </a:r>
          </a:p>
          <a:p>
            <a:pPr algn="l">
              <a:lnSpc>
                <a:spcPts val="1822"/>
              </a:lnSpc>
            </a:pPr>
            <a:r>
              <a:rPr lang="en-US" sz="1481">
                <a:solidFill>
                  <a:srgbClr val="000000"/>
                </a:solidFill>
                <a:latin typeface="Canva Sans"/>
                <a:ea typeface="Canva Sans"/>
                <a:cs typeface="Canva Sans"/>
                <a:sym typeface="Canva Sans"/>
              </a:rPr>
              <a:t>You are simulating progress notes from a patient at home. Write a JSON object describing their experience over two days.</a:t>
            </a:r>
          </a:p>
          <a:p>
            <a:pPr algn="l">
              <a:lnSpc>
                <a:spcPts val="1822"/>
              </a:lnSpc>
            </a:pPr>
          </a:p>
          <a:p>
            <a:pPr algn="l">
              <a:lnSpc>
                <a:spcPts val="1822"/>
              </a:lnSpc>
            </a:pPr>
            <a:r>
              <a:rPr lang="en-US" sz="1481">
                <a:solidFill>
                  <a:srgbClr val="000000"/>
                </a:solidFill>
                <a:latin typeface="Canva Sans"/>
                <a:ea typeface="Canva Sans"/>
                <a:cs typeface="Canva Sans"/>
                <a:sym typeface="Canva Sans"/>
              </a:rPr>
              <a:t>Fields to include:</a:t>
            </a:r>
          </a:p>
          <a:p>
            <a:pPr algn="l">
              <a:lnSpc>
                <a:spcPts val="1822"/>
              </a:lnSpc>
            </a:pPr>
            <a:r>
              <a:rPr lang="en-US" sz="1481">
                <a:solidFill>
                  <a:srgbClr val="000000"/>
                </a:solidFill>
                <a:latin typeface="Canva Sans"/>
                <a:ea typeface="Canva Sans"/>
                <a:cs typeface="Canva Sans"/>
                <a:sym typeface="Canva Sans"/>
              </a:rPr>
              <a:t>- "patient_id": "{patient_id}"</a:t>
            </a:r>
          </a:p>
          <a:p>
            <a:pPr algn="l">
              <a:lnSpc>
                <a:spcPts val="1822"/>
              </a:lnSpc>
            </a:pPr>
            <a:r>
              <a:rPr lang="en-US" sz="1481">
                <a:solidFill>
                  <a:srgbClr val="000000"/>
                </a:solidFill>
                <a:latin typeface="Canva Sans"/>
                <a:ea typeface="Canva Sans"/>
                <a:cs typeface="Canva Sans"/>
                <a:sym typeface="Canva Sans"/>
              </a:rPr>
              <a:t>- "age": {age}</a:t>
            </a:r>
          </a:p>
          <a:p>
            <a:pPr algn="l">
              <a:lnSpc>
                <a:spcPts val="1822"/>
              </a:lnSpc>
            </a:pPr>
            <a:r>
              <a:rPr lang="en-US" sz="1481">
                <a:solidFill>
                  <a:srgbClr val="000000"/>
                </a:solidFill>
                <a:latin typeface="Canva Sans"/>
                <a:ea typeface="Canva Sans"/>
                <a:cs typeface="Canva Sans"/>
                <a:sym typeface="Canva Sans"/>
              </a:rPr>
              <a:t>- "g</a:t>
            </a:r>
            <a:r>
              <a:rPr lang="en-US" sz="1481">
                <a:solidFill>
                  <a:srgbClr val="000000"/>
                </a:solidFill>
                <a:latin typeface="Canva Sans"/>
                <a:ea typeface="Canva Sans"/>
                <a:cs typeface="Canva Sans"/>
                <a:sym typeface="Canva Sans"/>
              </a:rPr>
              <a:t>ender": "{gender}"</a:t>
            </a:r>
          </a:p>
          <a:p>
            <a:pPr algn="l">
              <a:lnSpc>
                <a:spcPts val="1822"/>
              </a:lnSpc>
            </a:pPr>
            <a:r>
              <a:rPr lang="en-US" sz="1481">
                <a:solidFill>
                  <a:srgbClr val="000000"/>
                </a:solidFill>
                <a:latin typeface="Canva Sans"/>
                <a:ea typeface="Canva Sans"/>
                <a:cs typeface="Canva Sans"/>
                <a:sym typeface="Canva Sans"/>
              </a:rPr>
              <a:t>- "diagnosis": "{diagnosis}"</a:t>
            </a:r>
          </a:p>
          <a:p>
            <a:pPr algn="l">
              <a:lnSpc>
                <a:spcPts val="1822"/>
              </a:lnSpc>
            </a:pPr>
            <a:r>
              <a:rPr lang="en-US" sz="1481">
                <a:solidFill>
                  <a:srgbClr val="000000"/>
                </a:solidFill>
                <a:latin typeface="Canva Sans"/>
                <a:ea typeface="Canva Sans"/>
                <a:cs typeface="Canva Sans"/>
                <a:sym typeface="Canva Sans"/>
              </a:rPr>
              <a:t>- "change": "{change}"</a:t>
            </a:r>
          </a:p>
          <a:p>
            <a:pPr algn="l">
              <a:lnSpc>
                <a:spcPts val="1822"/>
              </a:lnSpc>
            </a:pPr>
            <a:r>
              <a:rPr lang="en-US" sz="1481">
                <a:solidFill>
                  <a:srgbClr val="000000"/>
                </a:solidFill>
                <a:latin typeface="Canva Sans"/>
                <a:ea typeface="Canva Sans"/>
                <a:cs typeface="Canva Sans"/>
                <a:sym typeface="Canva Sans"/>
              </a:rPr>
              <a:t>- "narratives": {{</a:t>
            </a:r>
          </a:p>
          <a:p>
            <a:pPr algn="l">
              <a:lnSpc>
                <a:spcPts val="1822"/>
              </a:lnSpc>
            </a:pPr>
            <a:r>
              <a:rPr lang="en-US" sz="1481">
                <a:solidFill>
                  <a:srgbClr val="000000"/>
                </a:solidFill>
                <a:latin typeface="Canva Sans"/>
                <a:ea typeface="Canva Sans"/>
                <a:cs typeface="Canva Sans"/>
                <a:sym typeface="Canva Sans"/>
              </a:rPr>
              <a:t>  "Day 1": a short first-person message written by the patient (about {description_length}). It should describe how they feel in simple, everyday language, matching their diagnosis. Use natural, human phrasing like someone texting or journaling. At the end of the message, include their vitals: HR, BP, Temp (°C), RR.</a:t>
            </a:r>
          </a:p>
          <a:p>
            <a:pPr algn="l">
              <a:lnSpc>
                <a:spcPts val="1822"/>
              </a:lnSpc>
            </a:pPr>
            <a:r>
              <a:rPr lang="en-US" sz="1481">
                <a:solidFill>
                  <a:srgbClr val="000000"/>
                </a:solidFill>
                <a:latin typeface="Canva Sans"/>
                <a:ea typeface="Canva Sans"/>
                <a:cs typeface="Canva Sans"/>
                <a:sym typeface="Canva Sans"/>
              </a:rPr>
              <a:t>  "Day 2": a similar first-person message, with different symptoms or experiences. Include new vitals at the end.</a:t>
            </a:r>
          </a:p>
          <a:p>
            <a:pPr algn="l">
              <a:lnSpc>
                <a:spcPts val="1822"/>
              </a:lnSpc>
            </a:pPr>
            <a:r>
              <a:rPr lang="en-US" sz="1481">
                <a:solidFill>
                  <a:srgbClr val="000000"/>
                </a:solidFill>
                <a:latin typeface="Canva Sans"/>
                <a:ea typeface="Canva Sans"/>
                <a:cs typeface="Canva Sans"/>
                <a:sym typeface="Canva Sans"/>
              </a:rPr>
              <a:t>}}</a:t>
            </a:r>
          </a:p>
          <a:p>
            <a:pPr algn="l">
              <a:lnSpc>
                <a:spcPts val="1822"/>
              </a:lnSpc>
            </a:pPr>
            <a:r>
              <a:rPr lang="en-US" sz="1481">
                <a:solidFill>
                  <a:srgbClr val="000000"/>
                </a:solidFill>
                <a:latin typeface="Canva Sans"/>
                <a:ea typeface="Canva Sans"/>
                <a:cs typeface="Canva Sans"/>
                <a:sym typeface="Canva Sans"/>
              </a:rPr>
              <a:t>- "reasoning": A brief, objective explanation of how the patient's change is inferred from their complaints and vital signs. Avoid emotional or vague wording like "better" or "worse".</a:t>
            </a:r>
          </a:p>
          <a:p>
            <a:pPr algn="l">
              <a:lnSpc>
                <a:spcPts val="1822"/>
              </a:lnSpc>
            </a:pPr>
          </a:p>
          <a:p>
            <a:pPr algn="l">
              <a:lnSpc>
                <a:spcPts val="1822"/>
              </a:lnSpc>
            </a:pPr>
            <a:r>
              <a:rPr lang="en-US" sz="1481">
                <a:solidFill>
                  <a:srgbClr val="000000"/>
                </a:solidFill>
                <a:latin typeface="Canva Sans"/>
                <a:ea typeface="Canva Sans"/>
                <a:cs typeface="Canva Sans"/>
                <a:sym typeface="Canva Sans"/>
              </a:rPr>
              <a:t> Return valid JSON only. No markdown, no extra commentary. Only the JSON object.</a:t>
            </a:r>
          </a:p>
          <a:p>
            <a:pPr algn="l">
              <a:lnSpc>
                <a:spcPts val="1822"/>
              </a:lnSpc>
            </a:pPr>
            <a:r>
              <a:rPr lang="en-US" sz="1481">
                <a:solidFill>
                  <a:srgbClr val="000000"/>
                </a:solidFill>
                <a:latin typeface="Canva Sans"/>
                <a:ea typeface="Canva Sans"/>
                <a:cs typeface="Canva Sans"/>
                <a:sym typeface="Canva Sans"/>
              </a:rPr>
              <a:t>"""</a:t>
            </a:r>
          </a:p>
          <a:p>
            <a:pPr algn="l">
              <a:lnSpc>
                <a:spcPts val="1822"/>
              </a:lnSpc>
            </a:pPr>
          </a:p>
          <a:p>
            <a:pPr algn="l">
              <a:lnSpc>
                <a:spcPts val="182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966" r="0" b="-45966"/>
            </a:stretch>
          </a:blipFill>
        </p:spPr>
      </p:sp>
      <p:grpSp>
        <p:nvGrpSpPr>
          <p:cNvPr name="Group 3" id="3"/>
          <p:cNvGrpSpPr/>
          <p:nvPr/>
        </p:nvGrpSpPr>
        <p:grpSpPr>
          <a:xfrm rot="0">
            <a:off x="699349"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7155" y="0"/>
                  </a:moveTo>
                  <a:lnTo>
                    <a:pt x="4267571" y="0"/>
                  </a:lnTo>
                  <a:cubicBezTo>
                    <a:pt x="4271523" y="0"/>
                    <a:pt x="4274726" y="3203"/>
                    <a:pt x="4274726" y="7155"/>
                  </a:cubicBezTo>
                  <a:lnTo>
                    <a:pt x="4274726" y="2160312"/>
                  </a:lnTo>
                  <a:cubicBezTo>
                    <a:pt x="4274726" y="2162209"/>
                    <a:pt x="4273972" y="2164029"/>
                    <a:pt x="4272630" y="2165371"/>
                  </a:cubicBezTo>
                  <a:cubicBezTo>
                    <a:pt x="4271289" y="2166713"/>
                    <a:pt x="4269468" y="2167467"/>
                    <a:pt x="4267571" y="2167467"/>
                  </a:cubicBezTo>
                  <a:lnTo>
                    <a:pt x="7155" y="2167467"/>
                  </a:lnTo>
                  <a:cubicBezTo>
                    <a:pt x="5257" y="2167467"/>
                    <a:pt x="3437" y="2166713"/>
                    <a:pt x="2096" y="2165371"/>
                  </a:cubicBezTo>
                  <a:cubicBezTo>
                    <a:pt x="754" y="2164029"/>
                    <a:pt x="0" y="2162209"/>
                    <a:pt x="0" y="2160312"/>
                  </a:cubicBezTo>
                  <a:lnTo>
                    <a:pt x="0" y="7155"/>
                  </a:lnTo>
                  <a:cubicBezTo>
                    <a:pt x="0" y="5257"/>
                    <a:pt x="754" y="3437"/>
                    <a:pt x="2096" y="2096"/>
                  </a:cubicBezTo>
                  <a:cubicBezTo>
                    <a:pt x="3437" y="754"/>
                    <a:pt x="5257" y="0"/>
                    <a:pt x="7155" y="0"/>
                  </a:cubicBezTo>
                  <a:close/>
                </a:path>
              </a:pathLst>
            </a:custGeom>
            <a:solidFill>
              <a:srgbClr val="FFFFFF">
                <a:alpha val="57647"/>
              </a:srgbClr>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0">
            <a:off x="0" y="1028700"/>
            <a:ext cx="7165808" cy="9258300"/>
          </a:xfrm>
          <a:custGeom>
            <a:avLst/>
            <a:gdLst/>
            <a:ahLst/>
            <a:cxnLst/>
            <a:rect r="r" b="b" t="t" l="l"/>
            <a:pathLst>
              <a:path h="9258300" w="7165808">
                <a:moveTo>
                  <a:pt x="7165808" y="0"/>
                </a:moveTo>
                <a:lnTo>
                  <a:pt x="0" y="0"/>
                </a:lnTo>
                <a:lnTo>
                  <a:pt x="0" y="9258300"/>
                </a:lnTo>
                <a:lnTo>
                  <a:pt x="7165808" y="9258300"/>
                </a:lnTo>
                <a:lnTo>
                  <a:pt x="7165808" y="0"/>
                </a:lnTo>
                <a:close/>
              </a:path>
            </a:pathLst>
          </a:custGeom>
          <a:blipFill>
            <a:blip r:embed="rId3"/>
            <a:stretch>
              <a:fillRect l="0" t="0" r="-19026" b="0"/>
            </a:stretch>
          </a:blipFill>
        </p:spPr>
      </p:sp>
      <p:grpSp>
        <p:nvGrpSpPr>
          <p:cNvPr name="Group 7" id="7"/>
          <p:cNvGrpSpPr/>
          <p:nvPr/>
        </p:nvGrpSpPr>
        <p:grpSpPr>
          <a:xfrm rot="0">
            <a:off x="8814649" y="7920833"/>
            <a:ext cx="9794092" cy="2028128"/>
            <a:chOff x="0" y="0"/>
            <a:chExt cx="2579514" cy="534157"/>
          </a:xfrm>
        </p:grpSpPr>
        <p:sp>
          <p:nvSpPr>
            <p:cNvPr name="Freeform 8" id="8"/>
            <p:cNvSpPr/>
            <p:nvPr/>
          </p:nvSpPr>
          <p:spPr>
            <a:xfrm flipH="false" flipV="false" rot="0">
              <a:off x="0" y="0"/>
              <a:ext cx="2579514" cy="534157"/>
            </a:xfrm>
            <a:custGeom>
              <a:avLst/>
              <a:gdLst/>
              <a:ahLst/>
              <a:cxnLst/>
              <a:rect r="r" b="b" t="t" l="l"/>
              <a:pathLst>
                <a:path h="534157" w="2579514">
                  <a:moveTo>
                    <a:pt x="11857" y="0"/>
                  </a:moveTo>
                  <a:lnTo>
                    <a:pt x="2567657" y="0"/>
                  </a:lnTo>
                  <a:cubicBezTo>
                    <a:pt x="2570802" y="0"/>
                    <a:pt x="2573817" y="1249"/>
                    <a:pt x="2576041" y="3473"/>
                  </a:cubicBezTo>
                  <a:cubicBezTo>
                    <a:pt x="2578265" y="5696"/>
                    <a:pt x="2579514" y="8712"/>
                    <a:pt x="2579514" y="11857"/>
                  </a:cubicBezTo>
                  <a:lnTo>
                    <a:pt x="2579514" y="522300"/>
                  </a:lnTo>
                  <a:cubicBezTo>
                    <a:pt x="2579514" y="528849"/>
                    <a:pt x="2574205" y="534157"/>
                    <a:pt x="2567657" y="534157"/>
                  </a:cubicBezTo>
                  <a:lnTo>
                    <a:pt x="11857" y="534157"/>
                  </a:lnTo>
                  <a:cubicBezTo>
                    <a:pt x="5309" y="534157"/>
                    <a:pt x="0" y="528849"/>
                    <a:pt x="0" y="522300"/>
                  </a:cubicBezTo>
                  <a:lnTo>
                    <a:pt x="0" y="11857"/>
                  </a:lnTo>
                  <a:cubicBezTo>
                    <a:pt x="0" y="5309"/>
                    <a:pt x="5309" y="0"/>
                    <a:pt x="11857" y="0"/>
                  </a:cubicBezTo>
                  <a:close/>
                </a:path>
              </a:pathLst>
            </a:custGeom>
            <a:solidFill>
              <a:srgbClr val="80C5B7"/>
            </a:solidFill>
          </p:spPr>
        </p:sp>
        <p:sp>
          <p:nvSpPr>
            <p:cNvPr name="TextBox 9" id="9"/>
            <p:cNvSpPr txBox="true"/>
            <p:nvPr/>
          </p:nvSpPr>
          <p:spPr>
            <a:xfrm>
              <a:off x="0" y="-38100"/>
              <a:ext cx="2579514" cy="572257"/>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2424738" y="8090558"/>
            <a:ext cx="1438585" cy="1614738"/>
          </a:xfrm>
          <a:custGeom>
            <a:avLst/>
            <a:gdLst/>
            <a:ahLst/>
            <a:cxnLst/>
            <a:rect r="r" b="b" t="t" l="l"/>
            <a:pathLst>
              <a:path h="1614738" w="1438585">
                <a:moveTo>
                  <a:pt x="0" y="0"/>
                </a:moveTo>
                <a:lnTo>
                  <a:pt x="1438584" y="0"/>
                </a:lnTo>
                <a:lnTo>
                  <a:pt x="1438584" y="1614738"/>
                </a:lnTo>
                <a:lnTo>
                  <a:pt x="0" y="1614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422419" y="8090558"/>
            <a:ext cx="850155" cy="1617942"/>
          </a:xfrm>
          <a:custGeom>
            <a:avLst/>
            <a:gdLst/>
            <a:ahLst/>
            <a:cxnLst/>
            <a:rect r="r" b="b" t="t" l="l"/>
            <a:pathLst>
              <a:path h="1617942" w="850155">
                <a:moveTo>
                  <a:pt x="0" y="0"/>
                </a:moveTo>
                <a:lnTo>
                  <a:pt x="850155" y="0"/>
                </a:lnTo>
                <a:lnTo>
                  <a:pt x="850155" y="1617943"/>
                </a:lnTo>
                <a:lnTo>
                  <a:pt x="0" y="16179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5834549" y="8090558"/>
            <a:ext cx="1707896" cy="1614738"/>
          </a:xfrm>
          <a:custGeom>
            <a:avLst/>
            <a:gdLst/>
            <a:ahLst/>
            <a:cxnLst/>
            <a:rect r="r" b="b" t="t" l="l"/>
            <a:pathLst>
              <a:path h="1614738" w="1707896">
                <a:moveTo>
                  <a:pt x="0" y="0"/>
                </a:moveTo>
                <a:lnTo>
                  <a:pt x="1707896" y="0"/>
                </a:lnTo>
                <a:lnTo>
                  <a:pt x="1707896" y="1614738"/>
                </a:lnTo>
                <a:lnTo>
                  <a:pt x="0" y="1614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9602500" y="8428798"/>
            <a:ext cx="2263141" cy="1279703"/>
          </a:xfrm>
          <a:custGeom>
            <a:avLst/>
            <a:gdLst/>
            <a:ahLst/>
            <a:cxnLst/>
            <a:rect r="r" b="b" t="t" l="l"/>
            <a:pathLst>
              <a:path h="1279703" w="2263141">
                <a:moveTo>
                  <a:pt x="0" y="0"/>
                </a:moveTo>
                <a:lnTo>
                  <a:pt x="2263141" y="0"/>
                </a:lnTo>
                <a:lnTo>
                  <a:pt x="2263141" y="1279703"/>
                </a:lnTo>
                <a:lnTo>
                  <a:pt x="0" y="12797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4161206" y="2703931"/>
            <a:ext cx="6009203" cy="3670403"/>
          </a:xfrm>
          <a:prstGeom prst="rect">
            <a:avLst/>
          </a:prstGeom>
        </p:spPr>
        <p:txBody>
          <a:bodyPr anchor="t" rtlCol="false" tIns="0" lIns="0" bIns="0" rIns="0">
            <a:spAutoFit/>
          </a:bodyPr>
          <a:lstStyle/>
          <a:p>
            <a:pPr algn="l">
              <a:lnSpc>
                <a:spcPts val="8908"/>
              </a:lnSpc>
            </a:pPr>
            <a:r>
              <a:rPr lang="en-US" sz="8820" b="true">
                <a:solidFill>
                  <a:srgbClr val="000000"/>
                </a:solidFill>
                <a:latin typeface="Cooper Hewitt Bold"/>
                <a:ea typeface="Cooper Hewitt Bold"/>
                <a:cs typeface="Cooper Hewitt Bold"/>
                <a:sym typeface="Cooper Hewitt Bold"/>
              </a:rPr>
              <a:t>Thank you for listening!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DAGpONkHUO0</dc:identifier>
  <dcterms:modified xsi:type="dcterms:W3CDTF">2011-08-01T06:04:30Z</dcterms:modified>
  <cp:revision>1</cp:revision>
  <dc:title>Healthcare's Future: Trends And Opportunities</dc:title>
</cp:coreProperties>
</file>